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848373ea1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b="1">
              <a:solidFill>
                <a:schemeClr val="dk1"/>
              </a:solidFill>
            </a:endParaRPr>
          </a:p>
          <a:p>
            <a:pPr indent="0" lvl="0" marL="0" rtl="0" algn="l">
              <a:spcBef>
                <a:spcPts val="1000"/>
              </a:spcBef>
              <a:spcAft>
                <a:spcPts val="1000"/>
              </a:spcAft>
              <a:buNone/>
            </a:pPr>
            <a:r>
              <a:t/>
            </a:r>
            <a:endParaRPr b="1"/>
          </a:p>
        </p:txBody>
      </p:sp>
      <p:sp>
        <p:nvSpPr>
          <p:cNvPr id="163" name="Google Shape;163;gd848373ea1_2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848373ea1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54000" rtl="0" algn="l">
              <a:lnSpc>
                <a:spcPct val="100000"/>
              </a:lnSpc>
              <a:spcBef>
                <a:spcPts val="0"/>
              </a:spcBef>
              <a:spcAft>
                <a:spcPts val="0"/>
              </a:spcAft>
              <a:buClr>
                <a:schemeClr val="dk1"/>
              </a:buClr>
              <a:buSzPts val="1000"/>
              <a:buFont typeface="Arial"/>
              <a:buChar char="▪"/>
            </a:pPr>
            <a:r>
              <a:rPr lang="en" sz="1000">
                <a:solidFill>
                  <a:schemeClr val="dk1"/>
                </a:solidFill>
              </a:rPr>
              <a:t>Explain your method of analysis</a:t>
            </a:r>
            <a:endParaRPr sz="1000">
              <a:solidFill>
                <a:schemeClr val="dk1"/>
              </a:solidFill>
            </a:endParaRPr>
          </a:p>
          <a:p>
            <a:pPr indent="-241300" lvl="1" marL="596900" rtl="0" algn="l">
              <a:lnSpc>
                <a:spcPct val="100000"/>
              </a:lnSpc>
              <a:spcBef>
                <a:spcPts val="0"/>
              </a:spcBef>
              <a:spcAft>
                <a:spcPts val="0"/>
              </a:spcAft>
              <a:buClr>
                <a:schemeClr val="dk1"/>
              </a:buClr>
              <a:buSzPts val="1000"/>
              <a:buFont typeface="Arial"/>
              <a:buChar char="▪"/>
            </a:pPr>
            <a:r>
              <a:rPr lang="en" sz="1000">
                <a:solidFill>
                  <a:schemeClr val="dk1"/>
                </a:solidFill>
              </a:rPr>
              <a:t>Chose our four models based on different studies done using Bondora dataset or similar topic.</a:t>
            </a:r>
            <a:endParaRPr sz="1000">
              <a:solidFill>
                <a:schemeClr val="dk1"/>
              </a:solidFill>
            </a:endParaRPr>
          </a:p>
          <a:p>
            <a:pPr indent="-241300" lvl="1" marL="596900" rtl="0" algn="l">
              <a:lnSpc>
                <a:spcPct val="100000"/>
              </a:lnSpc>
              <a:spcBef>
                <a:spcPts val="0"/>
              </a:spcBef>
              <a:spcAft>
                <a:spcPts val="0"/>
              </a:spcAft>
              <a:buClr>
                <a:schemeClr val="dk1"/>
              </a:buClr>
              <a:buSzPts val="1000"/>
              <a:buFont typeface="Arial"/>
              <a:buChar char="▪"/>
            </a:pPr>
            <a:r>
              <a:rPr lang="en" sz="1000">
                <a:solidFill>
                  <a:schemeClr val="dk1"/>
                </a:solidFill>
              </a:rPr>
              <a:t>Use of SMOTE for all models to balance data and improve overall scores.</a:t>
            </a:r>
            <a:endParaRPr sz="1000">
              <a:solidFill>
                <a:schemeClr val="dk1"/>
              </a:solidFill>
            </a:endParaRPr>
          </a:p>
          <a:p>
            <a:pPr indent="-241300" lvl="2" marL="939800" rtl="0" algn="l">
              <a:lnSpc>
                <a:spcPct val="100000"/>
              </a:lnSpc>
              <a:spcBef>
                <a:spcPts val="0"/>
              </a:spcBef>
              <a:spcAft>
                <a:spcPts val="0"/>
              </a:spcAft>
              <a:buClr>
                <a:schemeClr val="dk1"/>
              </a:buClr>
              <a:buSzPts val="1000"/>
              <a:buFont typeface="Arial"/>
              <a:buChar char="▪"/>
            </a:pPr>
            <a:r>
              <a:rPr lang="en" sz="1000">
                <a:solidFill>
                  <a:schemeClr val="dk1"/>
                </a:solidFill>
              </a:rPr>
              <a:t>non-default records had 7,104 records </a:t>
            </a:r>
            <a:endParaRPr sz="1000">
              <a:solidFill>
                <a:schemeClr val="dk1"/>
              </a:solidFill>
            </a:endParaRPr>
          </a:p>
          <a:p>
            <a:pPr indent="-241300" lvl="2" marL="939800" rtl="0" algn="l">
              <a:lnSpc>
                <a:spcPct val="100000"/>
              </a:lnSpc>
              <a:spcBef>
                <a:spcPts val="0"/>
              </a:spcBef>
              <a:spcAft>
                <a:spcPts val="0"/>
              </a:spcAft>
              <a:buClr>
                <a:schemeClr val="dk1"/>
              </a:buClr>
              <a:buSzPts val="1000"/>
              <a:buFont typeface="Arial"/>
              <a:buChar char="▪"/>
            </a:pPr>
            <a:r>
              <a:rPr lang="en" sz="1000">
                <a:solidFill>
                  <a:schemeClr val="dk1"/>
                </a:solidFill>
              </a:rPr>
              <a:t>defaults had 10,245 records.</a:t>
            </a:r>
            <a:endParaRPr sz="1000">
              <a:solidFill>
                <a:schemeClr val="dk1"/>
              </a:solidFill>
            </a:endParaRPr>
          </a:p>
          <a:p>
            <a:pPr indent="-241300" lvl="1" marL="596900" rtl="0" algn="l">
              <a:lnSpc>
                <a:spcPct val="100000"/>
              </a:lnSpc>
              <a:spcBef>
                <a:spcPts val="0"/>
              </a:spcBef>
              <a:spcAft>
                <a:spcPts val="0"/>
              </a:spcAft>
              <a:buClr>
                <a:schemeClr val="dk1"/>
              </a:buClr>
              <a:buSzPts val="1000"/>
              <a:buFont typeface="Arial"/>
              <a:buChar char="▪"/>
            </a:pPr>
            <a:r>
              <a:rPr lang="en" sz="1000">
                <a:solidFill>
                  <a:schemeClr val="dk1"/>
                </a:solidFill>
              </a:rPr>
              <a:t>Parameter tuning to optimize performance</a:t>
            </a:r>
            <a:endParaRPr sz="1000">
              <a:solidFill>
                <a:schemeClr val="dk1"/>
              </a:solidFill>
            </a:endParaRPr>
          </a:p>
          <a:p>
            <a:pPr indent="-241300" lvl="1" marL="596900" rtl="0" algn="l">
              <a:lnSpc>
                <a:spcPct val="100000"/>
              </a:lnSpc>
              <a:spcBef>
                <a:spcPts val="0"/>
              </a:spcBef>
              <a:spcAft>
                <a:spcPts val="0"/>
              </a:spcAft>
              <a:buClr>
                <a:schemeClr val="dk1"/>
              </a:buClr>
              <a:buSzPts val="1000"/>
              <a:buFont typeface="Arial"/>
              <a:buChar char="▪"/>
            </a:pPr>
            <a:r>
              <a:rPr lang="en" sz="1000">
                <a:solidFill>
                  <a:schemeClr val="dk1"/>
                </a:solidFill>
              </a:rPr>
              <a:t>Classification matrix</a:t>
            </a:r>
            <a:endParaRPr sz="1000">
              <a:solidFill>
                <a:schemeClr val="dk1"/>
              </a:solidFill>
            </a:endParaRPr>
          </a:p>
          <a:p>
            <a:pPr indent="-241300" lvl="2" marL="939800" rtl="0" algn="l">
              <a:lnSpc>
                <a:spcPct val="100000"/>
              </a:lnSpc>
              <a:spcBef>
                <a:spcPts val="0"/>
              </a:spcBef>
              <a:spcAft>
                <a:spcPts val="0"/>
              </a:spcAft>
              <a:buClr>
                <a:schemeClr val="dk1"/>
              </a:buClr>
              <a:buSzPts val="1000"/>
              <a:buFont typeface="Arial"/>
              <a:buChar char="▪"/>
            </a:pPr>
            <a:r>
              <a:rPr lang="en" sz="1000">
                <a:solidFill>
                  <a:schemeClr val="dk1"/>
                </a:solidFill>
              </a:rPr>
              <a:t>Accuracy, precision, sensitivity (% of class 1 - default correctly classified), and specificity(% of class 0 - non-default correctly classified)</a:t>
            </a:r>
            <a:endParaRPr sz="1000">
              <a:solidFill>
                <a:schemeClr val="dk1"/>
              </a:solidFill>
            </a:endParaRPr>
          </a:p>
          <a:p>
            <a:pPr indent="-241300" lvl="1" marL="596900" rtl="0" algn="l">
              <a:lnSpc>
                <a:spcPct val="100000"/>
              </a:lnSpc>
              <a:spcBef>
                <a:spcPts val="0"/>
              </a:spcBef>
              <a:spcAft>
                <a:spcPts val="0"/>
              </a:spcAft>
              <a:buClr>
                <a:schemeClr val="dk1"/>
              </a:buClr>
              <a:buSzPts val="1000"/>
              <a:buFont typeface="Arial"/>
              <a:buChar char="▪"/>
            </a:pPr>
            <a:r>
              <a:rPr lang="en" sz="1000">
                <a:solidFill>
                  <a:schemeClr val="dk1"/>
                </a:solidFill>
              </a:rPr>
              <a:t>ROC curve</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p:txBody>
      </p:sp>
      <p:sp>
        <p:nvSpPr>
          <p:cNvPr id="250" name="Google Shape;250;gd848373ea1_2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a05302d9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Explain the results while being business-oriented</a:t>
            </a:r>
            <a:endParaRPr>
              <a:solidFill>
                <a:schemeClr val="dk1"/>
              </a:solidFill>
            </a:endParaRPr>
          </a:p>
          <a:p>
            <a:pPr indent="-247650" lvl="1" marL="596900" rtl="0" algn="l">
              <a:lnSpc>
                <a:spcPct val="100000"/>
              </a:lnSpc>
              <a:spcBef>
                <a:spcPts val="0"/>
              </a:spcBef>
              <a:spcAft>
                <a:spcPts val="0"/>
              </a:spcAft>
              <a:buClr>
                <a:schemeClr val="dk1"/>
              </a:buClr>
              <a:buSzPts val="1100"/>
              <a:buFont typeface="Noto Sans Symbols"/>
              <a:buChar char="▪"/>
            </a:pPr>
            <a:r>
              <a:rPr lang="en">
                <a:solidFill>
                  <a:schemeClr val="dk1"/>
                </a:solidFill>
              </a:rPr>
              <a:t>Choosing a model with better results can help with better identifying defaults vs. non defaults to improve the overall business.</a:t>
            </a:r>
            <a:endParaRPr>
              <a:solidFill>
                <a:schemeClr val="dk1"/>
              </a:solidFill>
            </a:endParaRPr>
          </a:p>
          <a:p>
            <a:pPr indent="-247650" lvl="2" marL="939800" rtl="0" algn="l">
              <a:lnSpc>
                <a:spcPct val="100000"/>
              </a:lnSpc>
              <a:spcBef>
                <a:spcPts val="0"/>
              </a:spcBef>
              <a:spcAft>
                <a:spcPts val="0"/>
              </a:spcAft>
              <a:buClr>
                <a:schemeClr val="dk1"/>
              </a:buClr>
              <a:buSzPts val="1100"/>
              <a:buFont typeface="Noto Sans Symbols"/>
              <a:buChar char="▪"/>
            </a:pPr>
            <a:r>
              <a:rPr lang="en">
                <a:solidFill>
                  <a:schemeClr val="dk1"/>
                </a:solidFill>
              </a:rPr>
              <a:t>Naive Bayes model is biased towards non defaults vs. defaults.  It's important the default recall score isn’t too low because main priority should classifying people who would default.</a:t>
            </a:r>
            <a:endParaRPr>
              <a:solidFill>
                <a:schemeClr val="dk1"/>
              </a:solidFill>
            </a:endParaRPr>
          </a:p>
          <a:p>
            <a:pPr indent="-247650" lvl="2" marL="939800" rtl="0" algn="l">
              <a:lnSpc>
                <a:spcPct val="100000"/>
              </a:lnSpc>
              <a:spcBef>
                <a:spcPts val="0"/>
              </a:spcBef>
              <a:spcAft>
                <a:spcPts val="0"/>
              </a:spcAft>
              <a:buClr>
                <a:schemeClr val="dk1"/>
              </a:buClr>
              <a:buSzPts val="1100"/>
              <a:buFont typeface="Noto Sans Symbols"/>
              <a:buChar char="▪"/>
            </a:pPr>
            <a:r>
              <a:rPr lang="en">
                <a:solidFill>
                  <a:schemeClr val="dk1"/>
                </a:solidFill>
              </a:rPr>
              <a:t>Other three models performed well and some had better scores in specific areas than other.   </a:t>
            </a:r>
            <a:endParaRPr>
              <a:solidFill>
                <a:schemeClr val="dk1"/>
              </a:solidFill>
            </a:endParaRPr>
          </a:p>
          <a:p>
            <a:pPr indent="-247650" lvl="2" marL="939800" rtl="0" algn="l">
              <a:lnSpc>
                <a:spcPct val="100000"/>
              </a:lnSpc>
              <a:spcBef>
                <a:spcPts val="0"/>
              </a:spcBef>
              <a:spcAft>
                <a:spcPts val="0"/>
              </a:spcAft>
              <a:buClr>
                <a:schemeClr val="dk1"/>
              </a:buClr>
              <a:buSzPts val="1100"/>
              <a:buFont typeface="Noto Sans Symbols"/>
              <a:buChar char="▪"/>
            </a:pPr>
            <a:r>
              <a:rPr lang="en">
                <a:solidFill>
                  <a:schemeClr val="dk1"/>
                </a:solidFill>
              </a:rPr>
              <a:t>Use of a better overall model can help make better decision in general.</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258" name="Google Shape;258;gda05302d99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a05302d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da05302d99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848373ea1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66700" lvl="0" marL="254000" rtl="0" algn="l">
              <a:lnSpc>
                <a:spcPct val="120000"/>
              </a:lnSpc>
              <a:spcBef>
                <a:spcPts val="0"/>
              </a:spcBef>
              <a:spcAft>
                <a:spcPts val="0"/>
              </a:spcAft>
              <a:buClr>
                <a:schemeClr val="dk1"/>
              </a:buClr>
              <a:buSzPts val="1600"/>
              <a:buFont typeface="Arial"/>
              <a:buChar char="▪"/>
            </a:pPr>
            <a:r>
              <a:rPr lang="en" sz="1300">
                <a:solidFill>
                  <a:schemeClr val="dk1"/>
                </a:solidFill>
              </a:rPr>
              <a:t>Summarize your findings here.</a:t>
            </a:r>
            <a:endParaRPr sz="1300">
              <a:solidFill>
                <a:schemeClr val="dk1"/>
              </a:solidFill>
            </a:endParaRPr>
          </a:p>
          <a:p>
            <a:pPr indent="-247650" lvl="0" marL="254000" rtl="0" algn="l">
              <a:lnSpc>
                <a:spcPct val="120000"/>
              </a:lnSpc>
              <a:spcBef>
                <a:spcPts val="0"/>
              </a:spcBef>
              <a:spcAft>
                <a:spcPts val="0"/>
              </a:spcAft>
              <a:buClr>
                <a:schemeClr val="dk1"/>
              </a:buClr>
              <a:buSzPts val="1300"/>
              <a:buFont typeface="Arial"/>
              <a:buChar char="▪"/>
            </a:pPr>
            <a:r>
              <a:rPr lang="en" sz="1300">
                <a:solidFill>
                  <a:schemeClr val="dk1"/>
                </a:solidFill>
              </a:rPr>
              <a:t>Which model was the best…?</a:t>
            </a:r>
            <a:endParaRPr sz="1300">
              <a:solidFill>
                <a:schemeClr val="dk1"/>
              </a:solidFill>
            </a:endParaRPr>
          </a:p>
          <a:p>
            <a:pPr indent="-260350" lvl="0" marL="254000" rtl="0" algn="l">
              <a:spcBef>
                <a:spcPts val="0"/>
              </a:spcBef>
              <a:spcAft>
                <a:spcPts val="0"/>
              </a:spcAft>
              <a:buClr>
                <a:schemeClr val="dk1"/>
              </a:buClr>
              <a:buSzPts val="1300"/>
              <a:buFont typeface="Noto Sans Symbols"/>
              <a:buChar char="▪"/>
            </a:pPr>
            <a:r>
              <a:rPr lang="en" sz="1300">
                <a:solidFill>
                  <a:schemeClr val="dk1"/>
                </a:solidFill>
              </a:rPr>
              <a:t>Out of the four models, Naive Bayes didn’t have the best results.</a:t>
            </a:r>
            <a:endParaRPr sz="1300">
              <a:solidFill>
                <a:schemeClr val="dk1"/>
              </a:solidFill>
            </a:endParaRPr>
          </a:p>
          <a:p>
            <a:pPr indent="-260350" lvl="1" marL="596900" rtl="0" algn="l">
              <a:spcBef>
                <a:spcPts val="800"/>
              </a:spcBef>
              <a:spcAft>
                <a:spcPts val="0"/>
              </a:spcAft>
              <a:buClr>
                <a:schemeClr val="dk1"/>
              </a:buClr>
              <a:buSzPts val="1300"/>
              <a:buFont typeface="Noto Sans Symbols"/>
              <a:buChar char="▪"/>
            </a:pPr>
            <a:r>
              <a:rPr lang="en" sz="1300">
                <a:solidFill>
                  <a:schemeClr val="dk1"/>
                </a:solidFill>
                <a:latin typeface="Times New Roman"/>
                <a:ea typeface="Times New Roman"/>
                <a:cs typeface="Times New Roman"/>
                <a:sym typeface="Times New Roman"/>
              </a:rPr>
              <a:t>Sensitivity:100%</a:t>
            </a:r>
            <a:endParaRPr sz="1300">
              <a:solidFill>
                <a:schemeClr val="dk1"/>
              </a:solidFill>
              <a:latin typeface="Times New Roman"/>
              <a:ea typeface="Times New Roman"/>
              <a:cs typeface="Times New Roman"/>
              <a:sym typeface="Times New Roman"/>
            </a:endParaRPr>
          </a:p>
          <a:p>
            <a:pPr indent="-260350" lvl="1" marL="596900" rtl="0" algn="l">
              <a:spcBef>
                <a:spcPts val="800"/>
              </a:spcBef>
              <a:spcAft>
                <a:spcPts val="0"/>
              </a:spcAft>
              <a:buClr>
                <a:schemeClr val="dk1"/>
              </a:buClr>
              <a:buSzPts val="1300"/>
              <a:buFont typeface="Noto Sans Symbols"/>
              <a:buChar char="▪"/>
            </a:pPr>
            <a:r>
              <a:rPr lang="en" sz="1300">
                <a:solidFill>
                  <a:schemeClr val="dk1"/>
                </a:solidFill>
                <a:latin typeface="Times New Roman"/>
                <a:ea typeface="Times New Roman"/>
                <a:cs typeface="Times New Roman"/>
                <a:sym typeface="Times New Roman"/>
              </a:rPr>
              <a:t>Specificity 22%(train) and 23%(test).</a:t>
            </a:r>
            <a:endParaRPr sz="1300">
              <a:solidFill>
                <a:schemeClr val="dk1"/>
              </a:solidFill>
              <a:latin typeface="Times New Roman"/>
              <a:ea typeface="Times New Roman"/>
              <a:cs typeface="Times New Roman"/>
              <a:sym typeface="Times New Roman"/>
            </a:endParaRPr>
          </a:p>
          <a:p>
            <a:pPr indent="-260350" lvl="0" marL="254000" rtl="0" algn="l">
              <a:spcBef>
                <a:spcPts val="80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KNN, Classification Trees, and Random Forest models, their results were in the range around 60%-79% for both train and test data.</a:t>
            </a:r>
            <a:endParaRPr sz="1300">
              <a:solidFill>
                <a:schemeClr val="dk1"/>
              </a:solidFill>
              <a:latin typeface="Times New Roman"/>
              <a:ea typeface="Times New Roman"/>
              <a:cs typeface="Times New Roman"/>
              <a:sym typeface="Times New Roman"/>
            </a:endParaRPr>
          </a:p>
          <a:p>
            <a:pPr indent="-260350" lvl="0" marL="254000" rtl="0" algn="l">
              <a:spcBef>
                <a:spcPts val="80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Random Forest was the overall better model.</a:t>
            </a:r>
            <a:endParaRPr sz="13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p:txBody>
      </p:sp>
      <p:sp>
        <p:nvSpPr>
          <p:cNvPr id="276" name="Google Shape;276;gd848373ea1_2_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848373ea1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54000" lvl="0" marL="254000" rtl="0" algn="l">
              <a:lnSpc>
                <a:spcPct val="120000"/>
              </a:lnSpc>
              <a:spcBef>
                <a:spcPts val="0"/>
              </a:spcBef>
              <a:spcAft>
                <a:spcPts val="0"/>
              </a:spcAft>
              <a:buClr>
                <a:schemeClr val="dk1"/>
              </a:buClr>
              <a:buSzPts val="1400"/>
              <a:buFont typeface="Noto Sans Symbols"/>
              <a:buChar char="▪"/>
            </a:pPr>
            <a:r>
              <a:rPr lang="en">
                <a:solidFill>
                  <a:schemeClr val="dk1"/>
                </a:solidFill>
              </a:rPr>
              <a:t>Explain how your results help improve business performance.</a:t>
            </a:r>
            <a:endParaRPr>
              <a:solidFill>
                <a:schemeClr val="dk1"/>
              </a:solidFill>
            </a:endParaRPr>
          </a:p>
          <a:p>
            <a:pPr indent="-254000" lvl="0" marL="254000" rtl="0" algn="l">
              <a:lnSpc>
                <a:spcPct val="120000"/>
              </a:lnSpc>
              <a:spcBef>
                <a:spcPts val="1200"/>
              </a:spcBef>
              <a:spcAft>
                <a:spcPts val="0"/>
              </a:spcAft>
              <a:buClr>
                <a:schemeClr val="dk1"/>
              </a:buClr>
              <a:buSzPts val="1400"/>
              <a:buFont typeface="Noto Sans Symbols"/>
              <a:buChar char="▪"/>
            </a:pPr>
            <a:r>
              <a:rPr lang="en">
                <a:solidFill>
                  <a:schemeClr val="dk1"/>
                </a:solidFill>
              </a:rPr>
              <a:t>Add more slides as needed</a:t>
            </a:r>
            <a:endParaRPr>
              <a:solidFill>
                <a:schemeClr val="dk1"/>
              </a:solidFill>
            </a:endParaRPr>
          </a:p>
          <a:p>
            <a:pPr indent="-254000" lvl="0" marL="254000" rtl="0" algn="l">
              <a:lnSpc>
                <a:spcPct val="120000"/>
              </a:lnSpc>
              <a:spcBef>
                <a:spcPts val="1200"/>
              </a:spcBef>
              <a:spcAft>
                <a:spcPts val="0"/>
              </a:spcAft>
              <a:buClr>
                <a:schemeClr val="dk1"/>
              </a:buClr>
              <a:buSzPts val="1400"/>
              <a:buFont typeface="Noto Sans Symbols"/>
              <a:buChar char="▪"/>
            </a:pPr>
            <a:r>
              <a:rPr lang="en">
                <a:solidFill>
                  <a:schemeClr val="dk1"/>
                </a:solidFill>
              </a:rPr>
              <a:t>Remember, you only have </a:t>
            </a:r>
            <a:r>
              <a:rPr b="1" lang="en">
                <a:solidFill>
                  <a:schemeClr val="dk1"/>
                </a:solidFill>
              </a:rPr>
              <a:t>5</a:t>
            </a:r>
            <a:r>
              <a:rPr lang="en">
                <a:solidFill>
                  <a:schemeClr val="dk1"/>
                </a:solidFill>
              </a:rPr>
              <a:t> minutes for this presentation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84" name="Google Shape;284;gd848373ea1_2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848373ea1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54000" lvl="0" marL="254000" rtl="0" algn="l">
              <a:lnSpc>
                <a:spcPct val="120000"/>
              </a:lnSpc>
              <a:spcBef>
                <a:spcPts val="0"/>
              </a:spcBef>
              <a:spcAft>
                <a:spcPts val="0"/>
              </a:spcAft>
              <a:buClr>
                <a:schemeClr val="dk1"/>
              </a:buClr>
              <a:buSzPts val="1400"/>
              <a:buFont typeface="Noto Sans Symbols"/>
              <a:buChar char="▪"/>
            </a:pPr>
            <a:r>
              <a:rPr lang="en">
                <a:solidFill>
                  <a:schemeClr val="dk1"/>
                </a:solidFill>
              </a:rPr>
              <a:t>If your data/analysis suffers from serious limitations, this is the place to discuss it</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GDPR restrictions on collection of personal data</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Another limitation is if regulations require us to disclose the model, then usage of methods like random forests are unacceptable because of difficulty in interpretation.</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Doesn’t take into account ongoing external factors such as economic conditions or the pandemic</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Defaults can be recovered</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Model only works on four countries; if Bondora ever decides to expand its offerings to other territories in the EU, the model will need to be rebuilt to acknowledge those countries and their peculiarities.</a:t>
            </a:r>
            <a:endParaRPr>
              <a:solidFill>
                <a:schemeClr val="dk1"/>
              </a:solidFill>
            </a:endParaRPr>
          </a:p>
        </p:txBody>
      </p:sp>
      <p:sp>
        <p:nvSpPr>
          <p:cNvPr id="294" name="Google Shape;294;gd848373ea1_2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848373ea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54000" lvl="0" marL="254000" rtl="0" algn="l">
              <a:lnSpc>
                <a:spcPct val="120000"/>
              </a:lnSpc>
              <a:spcBef>
                <a:spcPts val="0"/>
              </a:spcBef>
              <a:spcAft>
                <a:spcPts val="0"/>
              </a:spcAft>
              <a:buClr>
                <a:schemeClr val="dk1"/>
              </a:buClr>
              <a:buSzPts val="1400"/>
              <a:buFont typeface="Noto Sans Symbols"/>
              <a:buChar char="▪"/>
            </a:pPr>
            <a:r>
              <a:rPr lang="en">
                <a:solidFill>
                  <a:schemeClr val="dk1"/>
                </a:solidFill>
              </a:rPr>
              <a:t>How can you improve the results?</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Explore use of other classification methods like SVM or use neural networks.</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Try reducing predictors on bins for Naive Bayes</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Using boosters and ensembles for our models.</a:t>
            </a:r>
            <a:endParaRPr>
              <a:solidFill>
                <a:schemeClr val="dk1"/>
              </a:solidFill>
            </a:endParaRPr>
          </a:p>
          <a:p>
            <a:pPr indent="-247650" lvl="1" marL="596900" rtl="0" algn="l">
              <a:lnSpc>
                <a:spcPct val="120000"/>
              </a:lnSpc>
              <a:spcBef>
                <a:spcPts val="0"/>
              </a:spcBef>
              <a:spcAft>
                <a:spcPts val="0"/>
              </a:spcAft>
              <a:buClr>
                <a:schemeClr val="dk1"/>
              </a:buClr>
              <a:buSzPts val="1100"/>
              <a:buFont typeface="Noto Sans Symbols"/>
              <a:buChar char="▪"/>
            </a:pPr>
            <a:r>
              <a:rPr lang="en">
                <a:solidFill>
                  <a:schemeClr val="dk1"/>
                </a:solidFill>
              </a:rPr>
              <a:t>Read more research papers to get more ideas on preprocessing and different models used.</a:t>
            </a:r>
            <a:endParaRPr>
              <a:solidFill>
                <a:schemeClr val="dk1"/>
              </a:solidFill>
            </a:endParaRPr>
          </a:p>
          <a:p>
            <a:pPr indent="-254000" lvl="0" marL="254000" rtl="0" algn="l">
              <a:lnSpc>
                <a:spcPct val="120000"/>
              </a:lnSpc>
              <a:spcBef>
                <a:spcPts val="1200"/>
              </a:spcBef>
              <a:spcAft>
                <a:spcPts val="0"/>
              </a:spcAft>
              <a:buClr>
                <a:schemeClr val="dk1"/>
              </a:buClr>
              <a:buSzPts val="1400"/>
              <a:buFont typeface="Noto Sans Symbols"/>
              <a:buChar char="▪"/>
            </a:pPr>
            <a:r>
              <a:rPr lang="en">
                <a:solidFill>
                  <a:schemeClr val="dk1"/>
                </a:solidFill>
              </a:rPr>
              <a:t>What are your suggestions for future projects?</a:t>
            </a:r>
            <a:endParaRPr>
              <a:solidFill>
                <a:schemeClr val="dk1"/>
              </a:solidFill>
            </a:endParaRPr>
          </a:p>
          <a:p>
            <a:pPr indent="-247650" lvl="1" marL="596900" rtl="0" algn="l">
              <a:lnSpc>
                <a:spcPct val="120000"/>
              </a:lnSpc>
              <a:spcBef>
                <a:spcPts val="1200"/>
              </a:spcBef>
              <a:spcAft>
                <a:spcPts val="0"/>
              </a:spcAft>
              <a:buClr>
                <a:schemeClr val="dk1"/>
              </a:buClr>
              <a:buSzPts val="1100"/>
              <a:buFont typeface="Noto Sans Symbols"/>
              <a:buChar char="▪"/>
            </a:pPr>
            <a:r>
              <a:rPr lang="en">
                <a:solidFill>
                  <a:schemeClr val="dk1"/>
                </a:solidFill>
              </a:rPr>
              <a:t>Different datasets according to time period, particularly recession conditions and non-recession conditions.</a:t>
            </a:r>
            <a:br>
              <a:rPr lang="en">
                <a:solidFill>
                  <a:schemeClr val="dk1"/>
                </a:solidFill>
              </a:rPr>
            </a:br>
            <a:r>
              <a:rPr lang="en">
                <a:solidFill>
                  <a:schemeClr val="dk1"/>
                </a:solidFill>
              </a:rPr>
              <a:t>(2009 - 2013) ← Great Recession Period</a:t>
            </a:r>
            <a:br>
              <a:rPr lang="en">
                <a:solidFill>
                  <a:schemeClr val="dk1"/>
                </a:solidFill>
              </a:rPr>
            </a:br>
            <a:r>
              <a:rPr lang="en">
                <a:solidFill>
                  <a:schemeClr val="dk1"/>
                </a:solidFill>
              </a:rPr>
              <a:t>(2014 - 2020) ← Economic Growth Period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02" name="Google Shape;302;gd848373ea1_2_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848373ea1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a:solidFill>
                <a:schemeClr val="dk1"/>
              </a:solidFill>
              <a:latin typeface="Times New Roman"/>
              <a:ea typeface="Times New Roman"/>
              <a:cs typeface="Times New Roman"/>
              <a:sym typeface="Times New Roman"/>
            </a:endParaRPr>
          </a:p>
        </p:txBody>
      </p:sp>
      <p:sp>
        <p:nvSpPr>
          <p:cNvPr id="170" name="Google Shape;170;gd848373ea1_2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8f307dfe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54000" lvl="0" marL="254000" rtl="0" algn="l">
              <a:lnSpc>
                <a:spcPct val="100000"/>
              </a:lnSpc>
              <a:spcBef>
                <a:spcPts val="0"/>
              </a:spcBef>
              <a:spcAft>
                <a:spcPts val="0"/>
              </a:spcAft>
              <a:buClr>
                <a:schemeClr val="dk1"/>
              </a:buClr>
              <a:buSzPts val="1200"/>
              <a:buFont typeface="Arial"/>
              <a:buChar char="▪"/>
            </a:pPr>
            <a:r>
              <a:rPr lang="en" sz="1200">
                <a:solidFill>
                  <a:schemeClr val="dk1"/>
                </a:solidFill>
              </a:rPr>
              <a:t>Explain how you collected data</a:t>
            </a:r>
            <a:endParaRPr sz="1200">
              <a:solidFill>
                <a:schemeClr val="dk1"/>
              </a:solidFill>
            </a:endParaRPr>
          </a:p>
          <a:p>
            <a:pPr indent="-254000" lvl="0" marL="254000" rtl="0" algn="l">
              <a:lnSpc>
                <a:spcPct val="100000"/>
              </a:lnSpc>
              <a:spcBef>
                <a:spcPts val="1200"/>
              </a:spcBef>
              <a:spcAft>
                <a:spcPts val="0"/>
              </a:spcAft>
              <a:buClr>
                <a:schemeClr val="dk1"/>
              </a:buClr>
              <a:buSzPts val="1200"/>
              <a:buFont typeface="Arial"/>
              <a:buChar char="▪"/>
            </a:pPr>
            <a:r>
              <a:rPr lang="en" sz="1200">
                <a:solidFill>
                  <a:schemeClr val="dk1"/>
                </a:solidFill>
              </a:rPr>
              <a:t>Describe your dataset (i.e., variables)</a:t>
            </a:r>
            <a:endParaRPr sz="1200">
              <a:solidFill>
                <a:schemeClr val="dk1"/>
              </a:solidFill>
            </a:endParaRPr>
          </a:p>
          <a:p>
            <a:pPr indent="-254000" lvl="0" marL="254000" rtl="0" algn="l">
              <a:lnSpc>
                <a:spcPct val="100000"/>
              </a:lnSpc>
              <a:spcBef>
                <a:spcPts val="1200"/>
              </a:spcBef>
              <a:spcAft>
                <a:spcPts val="0"/>
              </a:spcAft>
              <a:buClr>
                <a:schemeClr val="dk1"/>
              </a:buClr>
              <a:buSzPts val="1200"/>
              <a:buFont typeface="Arial"/>
              <a:buChar char="▪"/>
            </a:pPr>
            <a:r>
              <a:rPr lang="en" sz="1200">
                <a:solidFill>
                  <a:schemeClr val="dk1"/>
                </a:solidFill>
              </a:rPr>
              <a:t>Details of each variable used including the definition, source reliability, etc.</a:t>
            </a:r>
            <a:endParaRPr sz="1200">
              <a:solidFill>
                <a:schemeClr val="dk1"/>
              </a:solidFill>
            </a:endParaRPr>
          </a:p>
          <a:p>
            <a:pPr indent="-254000" lvl="0" marL="254000" rtl="0" algn="l">
              <a:lnSpc>
                <a:spcPct val="115000"/>
              </a:lnSpc>
              <a:spcBef>
                <a:spcPts val="0"/>
              </a:spcBef>
              <a:spcAft>
                <a:spcPts val="0"/>
              </a:spcAft>
              <a:buClr>
                <a:schemeClr val="dk1"/>
              </a:buClr>
              <a:buSzPts val="1200"/>
              <a:buFont typeface="Arial"/>
              <a:buChar char="▪"/>
            </a:pPr>
            <a:r>
              <a:rPr lang="en" sz="1200">
                <a:solidFill>
                  <a:schemeClr val="dk1"/>
                </a:solidFill>
              </a:rPr>
              <a:t>Then, anything pertaining to IDs and dates were removed. Next was to consider EU regulations such as the General Data Protection Regulation Act, which limits the sort of information Bondora can collect from customers, and Council Directive 2004/113/EC, which forbids discrimination in access to financial services based on gender. Finally, after reviewing related literature and performing exploratory analysis, we reduced the dataset to 12 predictors. We then sampled the dataset and retrieved 15% of it, resulting in 16,931 observations in total.</a:t>
            </a:r>
            <a:endParaRPr sz="1200">
              <a:solidFill>
                <a:schemeClr val="dk1"/>
              </a:solidFill>
            </a:endParaRPr>
          </a:p>
          <a:p>
            <a:pPr indent="-254000" lvl="0" marL="254000" rtl="0" algn="l">
              <a:spcBef>
                <a:spcPts val="800"/>
              </a:spcBef>
              <a:spcAft>
                <a:spcPts val="0"/>
              </a:spcAft>
              <a:buClr>
                <a:schemeClr val="dk1"/>
              </a:buClr>
              <a:buSzPts val="1200"/>
              <a:buFont typeface="Arial"/>
              <a:buChar char="▪"/>
            </a:pPr>
            <a:r>
              <a:t/>
            </a:r>
            <a:endParaRPr sz="1200">
              <a:solidFill>
                <a:schemeClr val="dk1"/>
              </a:solidFill>
            </a:endParaRPr>
          </a:p>
          <a:p>
            <a:pPr indent="0" lvl="0" marL="0" rtl="0" algn="l">
              <a:lnSpc>
                <a:spcPct val="100000"/>
              </a:lnSpc>
              <a:spcBef>
                <a:spcPts val="1200"/>
              </a:spcBef>
              <a:spcAft>
                <a:spcPts val="0"/>
              </a:spcAft>
              <a:buNone/>
            </a:pPr>
            <a:r>
              <a:t/>
            </a:r>
            <a:endParaRPr sz="1200">
              <a:solidFill>
                <a:schemeClr val="dk1"/>
              </a:solidFill>
            </a:endParaRPr>
          </a:p>
        </p:txBody>
      </p:sp>
      <p:sp>
        <p:nvSpPr>
          <p:cNvPr id="179" name="Google Shape;179;gd8f307dfe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8f307dfe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66700" lvl="0" marL="254000" rtl="0" algn="l">
              <a:lnSpc>
                <a:spcPct val="100000"/>
              </a:lnSpc>
              <a:spcBef>
                <a:spcPts val="0"/>
              </a:spcBef>
              <a:spcAft>
                <a:spcPts val="0"/>
              </a:spcAft>
              <a:buClr>
                <a:schemeClr val="dk1"/>
              </a:buClr>
              <a:buSzPts val="1400"/>
              <a:buFont typeface="Noto Sans Symbols"/>
              <a:buChar char="▪"/>
            </a:pPr>
            <a:r>
              <a:rPr lang="en">
                <a:solidFill>
                  <a:schemeClr val="dk1"/>
                </a:solidFill>
              </a:rPr>
              <a:t>Explain how you collected data</a:t>
            </a:r>
            <a:endParaRPr>
              <a:solidFill>
                <a:schemeClr val="dk1"/>
              </a:solidFill>
            </a:endParaRPr>
          </a:p>
          <a:p>
            <a:pPr indent="-266700" lvl="0" marL="254000" rtl="0" algn="l">
              <a:lnSpc>
                <a:spcPct val="100000"/>
              </a:lnSpc>
              <a:spcBef>
                <a:spcPts val="1200"/>
              </a:spcBef>
              <a:spcAft>
                <a:spcPts val="0"/>
              </a:spcAft>
              <a:buClr>
                <a:schemeClr val="dk1"/>
              </a:buClr>
              <a:buSzPts val="1400"/>
              <a:buFont typeface="Noto Sans Symbols"/>
              <a:buChar char="▪"/>
            </a:pPr>
            <a:r>
              <a:rPr lang="en">
                <a:solidFill>
                  <a:schemeClr val="dk1"/>
                </a:solidFill>
              </a:rPr>
              <a:t>Describe your dataset (i.e., variables)</a:t>
            </a:r>
            <a:endParaRPr>
              <a:solidFill>
                <a:schemeClr val="dk1"/>
              </a:solidFill>
            </a:endParaRPr>
          </a:p>
          <a:p>
            <a:pPr indent="-266700" lvl="0" marL="254000" rtl="0" algn="l">
              <a:lnSpc>
                <a:spcPct val="100000"/>
              </a:lnSpc>
              <a:spcBef>
                <a:spcPts val="1200"/>
              </a:spcBef>
              <a:spcAft>
                <a:spcPts val="0"/>
              </a:spcAft>
              <a:buClr>
                <a:schemeClr val="dk1"/>
              </a:buClr>
              <a:buSzPts val="1400"/>
              <a:buFont typeface="Noto Sans Symbols"/>
              <a:buChar char="▪"/>
            </a:pPr>
            <a:r>
              <a:rPr lang="en">
                <a:solidFill>
                  <a:schemeClr val="dk1"/>
                </a:solidFill>
              </a:rPr>
              <a:t>Details of each variable used including the definition, source reliability, etc.</a:t>
            </a:r>
            <a:endParaRPr>
              <a:solidFill>
                <a:schemeClr val="dk1"/>
              </a:solidFill>
            </a:endParaRPr>
          </a:p>
          <a:p>
            <a:pPr indent="-247650" lvl="0" marL="254000" rtl="0" algn="l">
              <a:lnSpc>
                <a:spcPct val="100000"/>
              </a:lnSpc>
              <a:spcBef>
                <a:spcPts val="1200"/>
              </a:spcBef>
              <a:spcAft>
                <a:spcPts val="0"/>
              </a:spcAft>
              <a:buClr>
                <a:schemeClr val="dk1"/>
              </a:buClr>
              <a:buSzPts val="1100"/>
              <a:buFont typeface="Times New Roman"/>
              <a:buChar char="▪"/>
            </a:pPr>
            <a:r>
              <a:t/>
            </a:r>
            <a:endParaRPr>
              <a:solidFill>
                <a:schemeClr val="dk1"/>
              </a:solidFill>
              <a:latin typeface="Times New Roman"/>
              <a:ea typeface="Times New Roman"/>
              <a:cs typeface="Times New Roman"/>
              <a:sym typeface="Times New Roman"/>
            </a:endParaRPr>
          </a:p>
        </p:txBody>
      </p:sp>
      <p:sp>
        <p:nvSpPr>
          <p:cNvPr id="189" name="Google Shape;189;gd8f307dfe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8f307dfe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800">
              <a:solidFill>
                <a:schemeClr val="dk1"/>
              </a:solidFill>
            </a:endParaRPr>
          </a:p>
        </p:txBody>
      </p:sp>
      <p:sp>
        <p:nvSpPr>
          <p:cNvPr id="199" name="Google Shape;199;gd8f307dfea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8f307df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800">
              <a:solidFill>
                <a:schemeClr val="dk1"/>
              </a:solidFill>
            </a:endParaRPr>
          </a:p>
        </p:txBody>
      </p:sp>
      <p:sp>
        <p:nvSpPr>
          <p:cNvPr id="206" name="Google Shape;206;gd8f307dfe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8f307dfe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800">
              <a:solidFill>
                <a:schemeClr val="dk1"/>
              </a:solidFill>
            </a:endParaRPr>
          </a:p>
        </p:txBody>
      </p:sp>
      <p:sp>
        <p:nvSpPr>
          <p:cNvPr id="217" name="Google Shape;217;gd8f307dfea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8f307dfe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800">
              <a:solidFill>
                <a:schemeClr val="dk1"/>
              </a:solidFill>
            </a:endParaRPr>
          </a:p>
        </p:txBody>
      </p:sp>
      <p:sp>
        <p:nvSpPr>
          <p:cNvPr id="230" name="Google Shape;230;gd8f307dfea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8f307dfe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i="1" lang="en" sz="900">
                <a:solidFill>
                  <a:schemeClr val="dk1"/>
                </a:solidFill>
              </a:rPr>
              <a:t>Following exploratory analysis, it was time to perform descriptive analysis of the predictors in the dataset.</a:t>
            </a:r>
            <a:endParaRPr i="1" sz="900">
              <a:solidFill>
                <a:schemeClr val="dk1"/>
              </a:solidFill>
            </a:endParaRPr>
          </a:p>
          <a:p>
            <a:pPr indent="-285750" lvl="0" marL="457200" rtl="0" algn="l">
              <a:lnSpc>
                <a:spcPct val="120000"/>
              </a:lnSpc>
              <a:spcBef>
                <a:spcPts val="1000"/>
              </a:spcBef>
              <a:spcAft>
                <a:spcPts val="0"/>
              </a:spcAft>
              <a:buClr>
                <a:schemeClr val="dk1"/>
              </a:buClr>
              <a:buSzPts val="900"/>
              <a:buChar char="●"/>
            </a:pPr>
            <a:r>
              <a:rPr lang="en" sz="900">
                <a:solidFill>
                  <a:schemeClr val="dk1"/>
                </a:solidFill>
              </a:rPr>
              <a:t>The first step was to see how the % distribution of defaults.</a:t>
            </a:r>
            <a:endParaRPr sz="900">
              <a:solidFill>
                <a:schemeClr val="dk1"/>
              </a:solidFill>
            </a:endParaRPr>
          </a:p>
          <a:p>
            <a:pPr indent="-285750" lvl="0" marL="457200" rtl="0" algn="l">
              <a:lnSpc>
                <a:spcPct val="120000"/>
              </a:lnSpc>
              <a:spcBef>
                <a:spcPts val="0"/>
              </a:spcBef>
              <a:spcAft>
                <a:spcPts val="0"/>
              </a:spcAft>
              <a:buClr>
                <a:schemeClr val="dk1"/>
              </a:buClr>
              <a:buSzPts val="900"/>
              <a:buChar char="●"/>
            </a:pPr>
            <a:r>
              <a:rPr lang="en" sz="900">
                <a:solidFill>
                  <a:schemeClr val="dk1"/>
                </a:solidFill>
              </a:rPr>
              <a:t>When analyzing the distribution of Defaults to determine our Naive Rule, we saw that </a:t>
            </a:r>
            <a:r>
              <a:rPr b="1" lang="en" sz="900">
                <a:solidFill>
                  <a:schemeClr val="dk1"/>
                </a:solidFill>
              </a:rPr>
              <a:t>60% of completed loans were considered defaulted!!!</a:t>
            </a:r>
            <a:endParaRPr sz="900">
              <a:solidFill>
                <a:schemeClr val="dk1"/>
              </a:solidFill>
            </a:endParaRPr>
          </a:p>
          <a:p>
            <a:pPr indent="-285750" lvl="1" marL="914400" rtl="0" algn="l">
              <a:lnSpc>
                <a:spcPct val="120000"/>
              </a:lnSpc>
              <a:spcBef>
                <a:spcPts val="0"/>
              </a:spcBef>
              <a:spcAft>
                <a:spcPts val="0"/>
              </a:spcAft>
              <a:buClr>
                <a:schemeClr val="dk1"/>
              </a:buClr>
              <a:buSzPts val="900"/>
              <a:buChar char="○"/>
            </a:pPr>
            <a:r>
              <a:rPr lang="en" sz="900">
                <a:solidFill>
                  <a:schemeClr val="dk1"/>
                </a:solidFill>
              </a:rPr>
              <a:t>Now this may sound high, but we found that this was because Bondora considers a loan defaulted when a borrower hasn’t paid in more than 60 days.</a:t>
            </a:r>
            <a:endParaRPr sz="900">
              <a:solidFill>
                <a:schemeClr val="dk1"/>
              </a:solidFill>
            </a:endParaRPr>
          </a:p>
          <a:p>
            <a:pPr indent="-285750" lvl="1" marL="914400" rtl="0" algn="l">
              <a:lnSpc>
                <a:spcPct val="120000"/>
              </a:lnSpc>
              <a:spcBef>
                <a:spcPts val="0"/>
              </a:spcBef>
              <a:spcAft>
                <a:spcPts val="0"/>
              </a:spcAft>
              <a:buClr>
                <a:schemeClr val="dk1"/>
              </a:buClr>
              <a:buSzPts val="900"/>
              <a:buChar char="○"/>
            </a:pPr>
            <a:r>
              <a:rPr lang="en" sz="900">
                <a:solidFill>
                  <a:schemeClr val="dk1"/>
                </a:solidFill>
              </a:rPr>
              <a:t>This doesn’t mean that it’s not written off, but Bondora just proceeds with legal action to attempt to recover the principal. </a:t>
            </a:r>
            <a:r>
              <a:rPr i="1" lang="en" sz="900">
                <a:solidFill>
                  <a:schemeClr val="dk1"/>
                </a:solidFill>
              </a:rPr>
              <a:t>Just</a:t>
            </a:r>
            <a:r>
              <a:rPr lang="en" sz="900">
                <a:solidFill>
                  <a:schemeClr val="dk1"/>
                </a:solidFill>
              </a:rPr>
              <a:t> the principal, not the interest the lender could have earnt.</a:t>
            </a:r>
            <a:endParaRPr sz="900">
              <a:solidFill>
                <a:schemeClr val="dk1"/>
              </a:solidFill>
            </a:endParaRPr>
          </a:p>
          <a:p>
            <a:pPr indent="-285750" lvl="1" marL="914400" rtl="0" algn="l">
              <a:lnSpc>
                <a:spcPct val="120000"/>
              </a:lnSpc>
              <a:spcBef>
                <a:spcPts val="0"/>
              </a:spcBef>
              <a:spcAft>
                <a:spcPts val="0"/>
              </a:spcAft>
              <a:buClr>
                <a:schemeClr val="dk1"/>
              </a:buClr>
              <a:buSzPts val="900"/>
              <a:buChar char="○"/>
            </a:pPr>
            <a:r>
              <a:rPr lang="en" sz="900">
                <a:solidFill>
                  <a:schemeClr val="dk1"/>
                </a:solidFill>
              </a:rPr>
              <a:t>Additionally, it doesn’t help that the recovery rate, the % of principal recovered on the loan, has been in steady decline in the past several years.</a:t>
            </a:r>
            <a:endParaRPr sz="900">
              <a:solidFill>
                <a:schemeClr val="dk1"/>
              </a:solidFill>
            </a:endParaRPr>
          </a:p>
          <a:p>
            <a:pPr indent="0" lvl="0" marL="0" rtl="0" algn="l">
              <a:lnSpc>
                <a:spcPct val="120000"/>
              </a:lnSpc>
              <a:spcBef>
                <a:spcPts val="1000"/>
              </a:spcBef>
              <a:spcAft>
                <a:spcPts val="0"/>
              </a:spcAft>
              <a:buNone/>
            </a:pPr>
            <a:r>
              <a:rPr lang="en" sz="900">
                <a:solidFill>
                  <a:schemeClr val="dk1"/>
                </a:solidFill>
              </a:rPr>
              <a:t>First was to see the distribution of defaults </a:t>
            </a:r>
            <a:endParaRPr sz="900">
              <a:solidFill>
                <a:schemeClr val="dk1"/>
              </a:solidFill>
            </a:endParaRPr>
          </a:p>
          <a:p>
            <a:pPr indent="0" lvl="0" marL="0" rtl="0" algn="l">
              <a:lnSpc>
                <a:spcPct val="120000"/>
              </a:lnSpc>
              <a:spcBef>
                <a:spcPts val="1000"/>
              </a:spcBef>
              <a:spcAft>
                <a:spcPts val="0"/>
              </a:spcAft>
              <a:buNone/>
            </a:pPr>
            <a:r>
              <a:t/>
            </a:r>
            <a:endParaRPr sz="900">
              <a:solidFill>
                <a:schemeClr val="dk1"/>
              </a:solidFill>
            </a:endParaRPr>
          </a:p>
          <a:p>
            <a:pPr indent="0" lvl="0" marL="0" rtl="0" algn="l">
              <a:lnSpc>
                <a:spcPct val="120000"/>
              </a:lnSpc>
              <a:spcBef>
                <a:spcPts val="1000"/>
              </a:spcBef>
              <a:spcAft>
                <a:spcPts val="0"/>
              </a:spcAft>
              <a:buNone/>
            </a:pPr>
            <a:r>
              <a:rPr lang="en" sz="900">
                <a:solidFill>
                  <a:schemeClr val="dk1"/>
                </a:solidFill>
              </a:rPr>
              <a:t>Descriptive analysis</a:t>
            </a:r>
            <a:endParaRPr sz="900">
              <a:solidFill>
                <a:schemeClr val="dk1"/>
              </a:solidFill>
            </a:endParaRPr>
          </a:p>
          <a:p>
            <a:pPr indent="-285750" lvl="0" marL="457200" rtl="0" algn="l">
              <a:lnSpc>
                <a:spcPct val="120000"/>
              </a:lnSpc>
              <a:spcBef>
                <a:spcPts val="1000"/>
              </a:spcBef>
              <a:spcAft>
                <a:spcPts val="0"/>
              </a:spcAft>
              <a:buClr>
                <a:schemeClr val="dk1"/>
              </a:buClr>
              <a:buSzPts val="900"/>
              <a:buChar char="-"/>
            </a:pPr>
            <a:r>
              <a:rPr lang="en" sz="900">
                <a:solidFill>
                  <a:schemeClr val="dk1"/>
                </a:solidFill>
              </a:rPr>
              <a:t>Show % of defaults.</a:t>
            </a:r>
            <a:endParaRPr sz="900">
              <a:solidFill>
                <a:schemeClr val="dk1"/>
              </a:solidFill>
            </a:endParaRPr>
          </a:p>
          <a:p>
            <a:pPr indent="0" lvl="0" marL="0" rtl="0" algn="l">
              <a:lnSpc>
                <a:spcPct val="120000"/>
              </a:lnSpc>
              <a:spcBef>
                <a:spcPts val="1000"/>
              </a:spcBef>
              <a:spcAft>
                <a:spcPts val="0"/>
              </a:spcAft>
              <a:buNone/>
            </a:pPr>
            <a:r>
              <a:t/>
            </a:r>
            <a:endParaRPr sz="900">
              <a:solidFill>
                <a:schemeClr val="dk1"/>
              </a:solidFill>
            </a:endParaRPr>
          </a:p>
          <a:p>
            <a:pPr indent="0" lvl="0" marL="0" rtl="0" algn="l">
              <a:lnSpc>
                <a:spcPct val="120000"/>
              </a:lnSpc>
              <a:spcBef>
                <a:spcPts val="1000"/>
              </a:spcBef>
              <a:spcAft>
                <a:spcPts val="0"/>
              </a:spcAft>
              <a:buNone/>
            </a:pPr>
            <a:r>
              <a:rPr lang="en" sz="900">
                <a:solidFill>
                  <a:schemeClr val="dk1"/>
                </a:solidFill>
              </a:rPr>
              <a:t>§Descriptive Statistics</a:t>
            </a:r>
            <a:endParaRPr sz="900">
              <a:solidFill>
                <a:schemeClr val="dk1"/>
              </a:solidFill>
            </a:endParaRPr>
          </a:p>
          <a:p>
            <a:pPr indent="-285750" lvl="0" marL="457200" rtl="0" algn="l">
              <a:lnSpc>
                <a:spcPct val="120000"/>
              </a:lnSpc>
              <a:spcBef>
                <a:spcPts val="1000"/>
              </a:spcBef>
              <a:spcAft>
                <a:spcPts val="0"/>
              </a:spcAft>
              <a:buClr>
                <a:schemeClr val="dk1"/>
              </a:buClr>
              <a:buSzPts val="900"/>
              <a:buChar char="-"/>
            </a:pPr>
            <a:r>
              <a:rPr lang="en" sz="900">
                <a:solidFill>
                  <a:schemeClr val="dk1"/>
                </a:solidFill>
              </a:rPr>
              <a:t>Use Singer’s boxplots and histograms through multiple slides to help describe demographic information and loan application information.</a:t>
            </a:r>
            <a:endParaRPr sz="900">
              <a:solidFill>
                <a:schemeClr val="dk1"/>
              </a:solidFill>
            </a:endParaRPr>
          </a:p>
          <a:p>
            <a:pPr indent="0" lvl="0" marL="0" rtl="0" algn="l">
              <a:lnSpc>
                <a:spcPct val="120000"/>
              </a:lnSpc>
              <a:spcBef>
                <a:spcPts val="1000"/>
              </a:spcBef>
              <a:spcAft>
                <a:spcPts val="0"/>
              </a:spcAft>
              <a:buNone/>
            </a:pPr>
            <a:r>
              <a:rPr lang="en" sz="900">
                <a:solidFill>
                  <a:schemeClr val="dk1"/>
                </a:solidFill>
              </a:rPr>
              <a:t>§Visualization</a:t>
            </a:r>
            <a:endParaRPr sz="900">
              <a:solidFill>
                <a:schemeClr val="dk1"/>
              </a:solidFill>
            </a:endParaRPr>
          </a:p>
          <a:p>
            <a:pPr indent="-285750" lvl="0" marL="457200" rtl="0" algn="l">
              <a:lnSpc>
                <a:spcPct val="120000"/>
              </a:lnSpc>
              <a:spcBef>
                <a:spcPts val="1000"/>
              </a:spcBef>
              <a:spcAft>
                <a:spcPts val="0"/>
              </a:spcAft>
              <a:buClr>
                <a:schemeClr val="dk1"/>
              </a:buClr>
              <a:buSzPts val="900"/>
              <a:buChar char="-"/>
            </a:pPr>
            <a:r>
              <a:rPr lang="en" sz="900">
                <a:solidFill>
                  <a:schemeClr val="dk1"/>
                </a:solidFill>
              </a:rPr>
              <a:t>Demonstrate low separation between education and employment attributes when based on Default / No Default.</a:t>
            </a:r>
            <a:endParaRPr sz="900">
              <a:solidFill>
                <a:schemeClr val="dk1"/>
              </a:solidFill>
            </a:endParaRPr>
          </a:p>
          <a:p>
            <a:pPr indent="0" lvl="0" marL="0" rtl="0" algn="l">
              <a:lnSpc>
                <a:spcPct val="120000"/>
              </a:lnSpc>
              <a:spcBef>
                <a:spcPts val="1000"/>
              </a:spcBef>
              <a:spcAft>
                <a:spcPts val="0"/>
              </a:spcAft>
              <a:buNone/>
            </a:pPr>
            <a:r>
              <a:rPr lang="en" sz="900">
                <a:solidFill>
                  <a:schemeClr val="dk1"/>
                </a:solidFill>
              </a:rPr>
              <a:t>§These should guide your main analysis</a:t>
            </a:r>
            <a:endParaRPr sz="900">
              <a:solidFill>
                <a:schemeClr val="dk1"/>
              </a:solidFill>
            </a:endParaRPr>
          </a:p>
          <a:p>
            <a:pPr indent="-285750" lvl="0" marL="457200" rtl="0" algn="l">
              <a:lnSpc>
                <a:spcPct val="120000"/>
              </a:lnSpc>
              <a:spcBef>
                <a:spcPts val="1000"/>
              </a:spcBef>
              <a:spcAft>
                <a:spcPts val="0"/>
              </a:spcAft>
              <a:buClr>
                <a:schemeClr val="dk1"/>
              </a:buClr>
              <a:buSzPts val="900"/>
              <a:buChar char="-"/>
            </a:pPr>
            <a:r>
              <a:rPr lang="en" sz="900">
                <a:solidFill>
                  <a:schemeClr val="dk1"/>
                </a:solidFill>
              </a:rPr>
              <a:t>Visualize default total too.</a:t>
            </a:r>
            <a:endParaRPr sz="900">
              <a:solidFill>
                <a:schemeClr val="dk1"/>
              </a:solidFill>
            </a:endParaRPr>
          </a:p>
          <a:p>
            <a:pPr indent="0" lvl="0" marL="0" rtl="0" algn="l">
              <a:spcBef>
                <a:spcPts val="600"/>
              </a:spcBef>
              <a:spcAft>
                <a:spcPts val="0"/>
              </a:spcAft>
              <a:buNone/>
            </a:pPr>
            <a:r>
              <a:t/>
            </a:r>
            <a:endParaRPr sz="900">
              <a:solidFill>
                <a:schemeClr val="dk1"/>
              </a:solidFill>
            </a:endParaRPr>
          </a:p>
          <a:p>
            <a:pPr indent="-228600" lvl="0" marL="254000" rtl="0" algn="l">
              <a:lnSpc>
                <a:spcPct val="100000"/>
              </a:lnSpc>
              <a:spcBef>
                <a:spcPts val="1200"/>
              </a:spcBef>
              <a:spcAft>
                <a:spcPts val="0"/>
              </a:spcAft>
              <a:buClr>
                <a:schemeClr val="dk1"/>
              </a:buClr>
              <a:buSzPts val="800"/>
              <a:buFont typeface="Noto Sans Symbols"/>
              <a:buChar char="▪"/>
            </a:pPr>
            <a:r>
              <a:t/>
            </a:r>
            <a:endParaRPr sz="800">
              <a:solidFill>
                <a:schemeClr val="dk1"/>
              </a:solidFill>
            </a:endParaRPr>
          </a:p>
        </p:txBody>
      </p:sp>
      <p:sp>
        <p:nvSpPr>
          <p:cNvPr id="241" name="Google Shape;241;gd8f307dfea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4"/>
          <p:cNvSpPr/>
          <p:nvPr/>
        </p:nvSpPr>
        <p:spPr>
          <a:xfrm>
            <a:off x="755650" y="0"/>
            <a:ext cx="5950761"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p:nvPr/>
        </p:nvSpPr>
        <p:spPr>
          <a:xfrm>
            <a:off x="6706411"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 name="Google Shape;63;p14"/>
          <p:cNvSpPr txBox="1"/>
          <p:nvPr>
            <p:ph type="ctrTitle"/>
          </p:nvPr>
        </p:nvSpPr>
        <p:spPr>
          <a:xfrm>
            <a:off x="1958856" y="2571749"/>
            <a:ext cx="4138550" cy="1701419"/>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4"/>
          <p:cNvSpPr txBox="1"/>
          <p:nvPr>
            <p:ph idx="1" type="subTitle"/>
          </p:nvPr>
        </p:nvSpPr>
        <p:spPr>
          <a:xfrm>
            <a:off x="2079206" y="1701589"/>
            <a:ext cx="4018200" cy="870160"/>
          </a:xfrm>
          <a:prstGeom prst="rect">
            <a:avLst/>
          </a:prstGeom>
          <a:noFill/>
          <a:ln>
            <a:noFill/>
          </a:ln>
        </p:spPr>
        <p:txBody>
          <a:bodyPr anchorCtr="0" anchor="b" bIns="34275" lIns="68575" spcFirstLastPara="1" rIns="68575" wrap="square" tIns="0">
            <a:normAutofit/>
          </a:bodyPr>
          <a:lstStyle>
            <a:lvl1pPr lvl="0" algn="r">
              <a:lnSpc>
                <a:spcPct val="120000"/>
              </a:lnSpc>
              <a:spcBef>
                <a:spcPts val="800"/>
              </a:spcBef>
              <a:spcAft>
                <a:spcPts val="0"/>
              </a:spcAft>
              <a:buSzPts val="1200"/>
              <a:buNone/>
              <a:defRPr b="0" sz="1400">
                <a:solidFill>
                  <a:schemeClr val="lt1"/>
                </a:solidFill>
              </a:defRPr>
            </a:lvl1pPr>
            <a:lvl2pPr lvl="1" algn="ctr">
              <a:lnSpc>
                <a:spcPct val="120000"/>
              </a:lnSpc>
              <a:spcBef>
                <a:spcPts val="500"/>
              </a:spcBef>
              <a:spcAft>
                <a:spcPts val="0"/>
              </a:spcAft>
              <a:buSzPts val="1200"/>
              <a:buNone/>
              <a:defRPr sz="1400"/>
            </a:lvl2pPr>
            <a:lvl3pPr lvl="2" algn="ctr">
              <a:lnSpc>
                <a:spcPct val="120000"/>
              </a:lnSpc>
              <a:spcBef>
                <a:spcPts val="500"/>
              </a:spcBef>
              <a:spcAft>
                <a:spcPts val="0"/>
              </a:spcAft>
              <a:buSzPts val="1200"/>
              <a:buNone/>
              <a:defRPr sz="1400"/>
            </a:lvl3pPr>
            <a:lvl4pPr lvl="3" algn="ctr">
              <a:lnSpc>
                <a:spcPct val="120000"/>
              </a:lnSpc>
              <a:spcBef>
                <a:spcPts val="500"/>
              </a:spcBef>
              <a:spcAft>
                <a:spcPts val="0"/>
              </a:spcAft>
              <a:buSzPts val="1100"/>
              <a:buNone/>
              <a:defRPr sz="1200"/>
            </a:lvl4pPr>
            <a:lvl5pPr lvl="4" algn="ctr">
              <a:lnSpc>
                <a:spcPct val="120000"/>
              </a:lnSpc>
              <a:spcBef>
                <a:spcPts val="500"/>
              </a:spcBef>
              <a:spcAft>
                <a:spcPts val="0"/>
              </a:spcAft>
              <a:buSzPts val="1100"/>
              <a:buNone/>
              <a:defRPr sz="1200"/>
            </a:lvl5pPr>
            <a:lvl6pPr lvl="5" algn="ctr">
              <a:lnSpc>
                <a:spcPct val="120000"/>
              </a:lnSpc>
              <a:spcBef>
                <a:spcPts val="500"/>
              </a:spcBef>
              <a:spcAft>
                <a:spcPts val="0"/>
              </a:spcAft>
              <a:buSzPts val="1100"/>
              <a:buNone/>
              <a:defRPr sz="1200"/>
            </a:lvl6pPr>
            <a:lvl7pPr lvl="6" algn="ctr">
              <a:lnSpc>
                <a:spcPct val="120000"/>
              </a:lnSpc>
              <a:spcBef>
                <a:spcPts val="500"/>
              </a:spcBef>
              <a:spcAft>
                <a:spcPts val="0"/>
              </a:spcAft>
              <a:buSzPts val="1100"/>
              <a:buNone/>
              <a:defRPr sz="1200"/>
            </a:lvl7pPr>
            <a:lvl8pPr lvl="7" algn="ctr">
              <a:lnSpc>
                <a:spcPct val="120000"/>
              </a:lnSpc>
              <a:spcBef>
                <a:spcPts val="500"/>
              </a:spcBef>
              <a:spcAft>
                <a:spcPts val="0"/>
              </a:spcAft>
              <a:buSzPts val="1100"/>
              <a:buNone/>
              <a:defRPr sz="1200"/>
            </a:lvl8pPr>
            <a:lvl9pPr lvl="8" algn="ctr">
              <a:lnSpc>
                <a:spcPct val="120000"/>
              </a:lnSpc>
              <a:spcBef>
                <a:spcPts val="500"/>
              </a:spcBef>
              <a:spcAft>
                <a:spcPts val="500"/>
              </a:spcAft>
              <a:buSzPts val="1100"/>
              <a:buNone/>
              <a:defRPr sz="1200"/>
            </a:lvl9pPr>
          </a:lstStyle>
          <a:p/>
        </p:txBody>
      </p:sp>
      <p:sp>
        <p:nvSpPr>
          <p:cNvPr id="65" name="Google Shape;65;p14"/>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4"/>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4"/>
          <p:cNvSpPr txBox="1"/>
          <p:nvPr/>
        </p:nvSpPr>
        <p:spPr>
          <a:xfrm>
            <a:off x="1643462" y="2447139"/>
            <a:ext cx="311727" cy="34624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800" u="none" cap="none" strike="noStrike">
                <a:solidFill>
                  <a:schemeClr val="accent6"/>
                </a:solidFill>
                <a:latin typeface="Noto Sans Symbols"/>
                <a:ea typeface="Noto Sans Symbols"/>
                <a:cs typeface="Noto Sans Symbols"/>
                <a:sym typeface="Noto Sans Symbols"/>
              </a:rPr>
              <a:t>◤</a:t>
            </a:r>
            <a:endParaRPr b="0" i="0" sz="18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5"/>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 name="Google Shape;71;p15"/>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1958856" y="606042"/>
            <a:ext cx="5968748" cy="807922"/>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5"/>
          <p:cNvSpPr txBox="1"/>
          <p:nvPr>
            <p:ph idx="1" type="body"/>
          </p:nvPr>
        </p:nvSpPr>
        <p:spPr>
          <a:xfrm>
            <a:off x="2080199" y="1539087"/>
            <a:ext cx="5847405" cy="2998371"/>
          </a:xfrm>
          <a:prstGeom prst="rect">
            <a:avLst/>
          </a:prstGeom>
          <a:noFill/>
          <a:ln>
            <a:noFill/>
          </a:ln>
        </p:spPr>
        <p:txBody>
          <a:bodyPr anchorCtr="0" anchor="ctr"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74" name="Google Shape;74;p15"/>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5"/>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5"/>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5"/>
          <p:cNvSpPr txBox="1"/>
          <p:nvPr/>
        </p:nvSpPr>
        <p:spPr>
          <a:xfrm>
            <a:off x="1646207" y="480919"/>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6"/>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 name="Google Shape;80;p16"/>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 name="Google Shape;81;p16"/>
          <p:cNvSpPr txBox="1"/>
          <p:nvPr/>
        </p:nvSpPr>
        <p:spPr>
          <a:xfrm>
            <a:off x="1643882" y="2221939"/>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
        <p:nvSpPr>
          <p:cNvPr id="82" name="Google Shape;82;p16"/>
          <p:cNvSpPr txBox="1"/>
          <p:nvPr>
            <p:ph type="title"/>
          </p:nvPr>
        </p:nvSpPr>
        <p:spPr>
          <a:xfrm>
            <a:off x="1957405" y="2360440"/>
            <a:ext cx="5967420" cy="1068559"/>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6"/>
          <p:cNvSpPr txBox="1"/>
          <p:nvPr>
            <p:ph idx="1" type="body"/>
          </p:nvPr>
        </p:nvSpPr>
        <p:spPr>
          <a:xfrm>
            <a:off x="2080476" y="1701589"/>
            <a:ext cx="5843948" cy="658851"/>
          </a:xfrm>
          <a:prstGeom prst="rect">
            <a:avLst/>
          </a:prstGeom>
          <a:noFill/>
          <a:ln>
            <a:noFill/>
          </a:ln>
        </p:spPr>
        <p:txBody>
          <a:bodyPr anchorCtr="0" anchor="b" bIns="34275" lIns="68575" spcFirstLastPara="1" rIns="68575" wrap="square" tIns="0">
            <a:normAutofit/>
          </a:bodyPr>
          <a:lstStyle>
            <a:lvl1pPr indent="-228600" lvl="0" marL="457200" algn="r">
              <a:lnSpc>
                <a:spcPct val="120000"/>
              </a:lnSpc>
              <a:spcBef>
                <a:spcPts val="800"/>
              </a:spcBef>
              <a:spcAft>
                <a:spcPts val="0"/>
              </a:spcAft>
              <a:buSzPts val="1200"/>
              <a:buNone/>
              <a:defRPr sz="1400">
                <a:solidFill>
                  <a:schemeClr val="lt1"/>
                </a:solidFill>
              </a:defRPr>
            </a:lvl1pPr>
            <a:lvl2pPr indent="-228600" lvl="1" marL="914400" algn="l">
              <a:lnSpc>
                <a:spcPct val="120000"/>
              </a:lnSpc>
              <a:spcBef>
                <a:spcPts val="500"/>
              </a:spcBef>
              <a:spcAft>
                <a:spcPts val="0"/>
              </a:spcAft>
              <a:buSzPts val="1200"/>
              <a:buNone/>
              <a:defRPr sz="1400">
                <a:solidFill>
                  <a:schemeClr val="lt1"/>
                </a:solidFill>
              </a:defRPr>
            </a:lvl2pPr>
            <a:lvl3pPr indent="-228600" lvl="2" marL="1371600" algn="l">
              <a:lnSpc>
                <a:spcPct val="120000"/>
              </a:lnSpc>
              <a:spcBef>
                <a:spcPts val="500"/>
              </a:spcBef>
              <a:spcAft>
                <a:spcPts val="0"/>
              </a:spcAft>
              <a:buSzPts val="1200"/>
              <a:buNone/>
              <a:defRPr sz="1400">
                <a:solidFill>
                  <a:schemeClr val="lt1"/>
                </a:solidFill>
              </a:defRPr>
            </a:lvl3pPr>
            <a:lvl4pPr indent="-228600" lvl="3" marL="1828800" algn="l">
              <a:lnSpc>
                <a:spcPct val="120000"/>
              </a:lnSpc>
              <a:spcBef>
                <a:spcPts val="500"/>
              </a:spcBef>
              <a:spcAft>
                <a:spcPts val="0"/>
              </a:spcAft>
              <a:buSzPts val="1100"/>
              <a:buNone/>
              <a:defRPr sz="1200">
                <a:solidFill>
                  <a:schemeClr val="lt1"/>
                </a:solidFill>
              </a:defRPr>
            </a:lvl4pPr>
            <a:lvl5pPr indent="-228600" lvl="4" marL="2286000" algn="l">
              <a:lnSpc>
                <a:spcPct val="120000"/>
              </a:lnSpc>
              <a:spcBef>
                <a:spcPts val="500"/>
              </a:spcBef>
              <a:spcAft>
                <a:spcPts val="0"/>
              </a:spcAft>
              <a:buSzPts val="1100"/>
              <a:buNone/>
              <a:defRPr sz="1200">
                <a:solidFill>
                  <a:schemeClr val="lt1"/>
                </a:solidFill>
              </a:defRPr>
            </a:lvl5pPr>
            <a:lvl6pPr indent="-228600" lvl="5" marL="2743200" algn="l">
              <a:lnSpc>
                <a:spcPct val="120000"/>
              </a:lnSpc>
              <a:spcBef>
                <a:spcPts val="500"/>
              </a:spcBef>
              <a:spcAft>
                <a:spcPts val="0"/>
              </a:spcAft>
              <a:buSzPts val="1100"/>
              <a:buNone/>
              <a:defRPr sz="1200">
                <a:solidFill>
                  <a:schemeClr val="lt1"/>
                </a:solidFill>
              </a:defRPr>
            </a:lvl6pPr>
            <a:lvl7pPr indent="-228600" lvl="6" marL="3200400" algn="l">
              <a:lnSpc>
                <a:spcPct val="120000"/>
              </a:lnSpc>
              <a:spcBef>
                <a:spcPts val="500"/>
              </a:spcBef>
              <a:spcAft>
                <a:spcPts val="0"/>
              </a:spcAft>
              <a:buSzPts val="1100"/>
              <a:buNone/>
              <a:defRPr sz="1200">
                <a:solidFill>
                  <a:schemeClr val="lt1"/>
                </a:solidFill>
              </a:defRPr>
            </a:lvl7pPr>
            <a:lvl8pPr indent="-228600" lvl="7" marL="3657600" algn="l">
              <a:lnSpc>
                <a:spcPct val="120000"/>
              </a:lnSpc>
              <a:spcBef>
                <a:spcPts val="500"/>
              </a:spcBef>
              <a:spcAft>
                <a:spcPts val="0"/>
              </a:spcAft>
              <a:buSzPts val="1100"/>
              <a:buNone/>
              <a:defRPr sz="1200">
                <a:solidFill>
                  <a:schemeClr val="lt1"/>
                </a:solidFill>
              </a:defRPr>
            </a:lvl8pPr>
            <a:lvl9pPr indent="-228600" lvl="8" marL="4114800" algn="l">
              <a:lnSpc>
                <a:spcPct val="120000"/>
              </a:lnSpc>
              <a:spcBef>
                <a:spcPts val="500"/>
              </a:spcBef>
              <a:spcAft>
                <a:spcPts val="500"/>
              </a:spcAft>
              <a:buSzPts val="1100"/>
              <a:buNone/>
              <a:defRPr sz="1200">
                <a:solidFill>
                  <a:schemeClr val="lt1"/>
                </a:solidFill>
              </a:defRPr>
            </a:lvl9pPr>
          </a:lstStyle>
          <a:p/>
        </p:txBody>
      </p:sp>
      <p:sp>
        <p:nvSpPr>
          <p:cNvPr id="84" name="Google Shape;84;p16"/>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6"/>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6"/>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17"/>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 name="Google Shape;89;p17"/>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 name="Google Shape;90;p17"/>
          <p:cNvSpPr txBox="1"/>
          <p:nvPr>
            <p:ph type="title"/>
          </p:nvPr>
        </p:nvSpPr>
        <p:spPr>
          <a:xfrm>
            <a:off x="1957405" y="604363"/>
            <a:ext cx="5963238" cy="811279"/>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7"/>
          <p:cNvSpPr txBox="1"/>
          <p:nvPr>
            <p:ph idx="1" type="body"/>
          </p:nvPr>
        </p:nvSpPr>
        <p:spPr>
          <a:xfrm>
            <a:off x="1954031" y="1539087"/>
            <a:ext cx="2918970" cy="2998371"/>
          </a:xfrm>
          <a:prstGeom prst="rect">
            <a:avLst/>
          </a:prstGeom>
          <a:noFill/>
          <a:ln>
            <a:noFill/>
          </a:ln>
        </p:spPr>
        <p:txBody>
          <a:bodyPr anchorCtr="0" anchor="t"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92" name="Google Shape;92;p17"/>
          <p:cNvSpPr txBox="1"/>
          <p:nvPr>
            <p:ph idx="2" type="body"/>
          </p:nvPr>
        </p:nvSpPr>
        <p:spPr>
          <a:xfrm>
            <a:off x="4999977" y="1539086"/>
            <a:ext cx="2920667" cy="2998372"/>
          </a:xfrm>
          <a:prstGeom prst="rect">
            <a:avLst/>
          </a:prstGeom>
          <a:noFill/>
          <a:ln>
            <a:noFill/>
          </a:ln>
        </p:spPr>
        <p:txBody>
          <a:bodyPr anchorCtr="0" anchor="t"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93" name="Google Shape;93;p17"/>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7"/>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7"/>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nvSpPr>
        <p:spPr>
          <a:xfrm>
            <a:off x="1647129" y="480917"/>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18"/>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8"/>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18"/>
          <p:cNvSpPr txBox="1"/>
          <p:nvPr/>
        </p:nvSpPr>
        <p:spPr>
          <a:xfrm>
            <a:off x="1645238" y="477318"/>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
        <p:nvSpPr>
          <p:cNvPr id="101" name="Google Shape;101;p18"/>
          <p:cNvSpPr txBox="1"/>
          <p:nvPr>
            <p:ph type="title"/>
          </p:nvPr>
        </p:nvSpPr>
        <p:spPr>
          <a:xfrm>
            <a:off x="1957405" y="604364"/>
            <a:ext cx="5967420" cy="808761"/>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18"/>
          <p:cNvSpPr txBox="1"/>
          <p:nvPr>
            <p:ph idx="1" type="body"/>
          </p:nvPr>
        </p:nvSpPr>
        <p:spPr>
          <a:xfrm>
            <a:off x="1956964" y="1539086"/>
            <a:ext cx="2922350" cy="535363"/>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500"/>
              <a:buNone/>
              <a:defRPr b="0" sz="1700" cap="none">
                <a:solidFill>
                  <a:schemeClr val="accent6"/>
                </a:solidFill>
              </a:defRPr>
            </a:lvl1pPr>
            <a:lvl2pPr indent="-228600" lvl="1" marL="914400" algn="l">
              <a:lnSpc>
                <a:spcPct val="120000"/>
              </a:lnSpc>
              <a:spcBef>
                <a:spcPts val="500"/>
              </a:spcBef>
              <a:spcAft>
                <a:spcPts val="0"/>
              </a:spcAft>
              <a:buSzPts val="1400"/>
              <a:buNone/>
              <a:defRPr b="1" sz="1500"/>
            </a:lvl2pPr>
            <a:lvl3pPr indent="-228600" lvl="2" marL="1371600" algn="l">
              <a:lnSpc>
                <a:spcPct val="120000"/>
              </a:lnSpc>
              <a:spcBef>
                <a:spcPts val="500"/>
              </a:spcBef>
              <a:spcAft>
                <a:spcPts val="0"/>
              </a:spcAft>
              <a:buSzPts val="1200"/>
              <a:buNone/>
              <a:defRPr b="1" sz="1400"/>
            </a:lvl3pPr>
            <a:lvl4pPr indent="-228600" lvl="3" marL="1828800" algn="l">
              <a:lnSpc>
                <a:spcPct val="120000"/>
              </a:lnSpc>
              <a:spcBef>
                <a:spcPts val="500"/>
              </a:spcBef>
              <a:spcAft>
                <a:spcPts val="0"/>
              </a:spcAft>
              <a:buSzPts val="1100"/>
              <a:buNone/>
              <a:defRPr b="1" sz="1200"/>
            </a:lvl4pPr>
            <a:lvl5pPr indent="-228600" lvl="4" marL="2286000" algn="l">
              <a:lnSpc>
                <a:spcPct val="120000"/>
              </a:lnSpc>
              <a:spcBef>
                <a:spcPts val="500"/>
              </a:spcBef>
              <a:spcAft>
                <a:spcPts val="0"/>
              </a:spcAft>
              <a:buSzPts val="1100"/>
              <a:buNone/>
              <a:defRPr b="1" sz="1200"/>
            </a:lvl5pPr>
            <a:lvl6pPr indent="-228600" lvl="5" marL="2743200" algn="l">
              <a:lnSpc>
                <a:spcPct val="120000"/>
              </a:lnSpc>
              <a:spcBef>
                <a:spcPts val="500"/>
              </a:spcBef>
              <a:spcAft>
                <a:spcPts val="0"/>
              </a:spcAft>
              <a:buSzPts val="1100"/>
              <a:buNone/>
              <a:defRPr b="1" sz="1200"/>
            </a:lvl6pPr>
            <a:lvl7pPr indent="-228600" lvl="6" marL="3200400" algn="l">
              <a:lnSpc>
                <a:spcPct val="120000"/>
              </a:lnSpc>
              <a:spcBef>
                <a:spcPts val="500"/>
              </a:spcBef>
              <a:spcAft>
                <a:spcPts val="0"/>
              </a:spcAft>
              <a:buSzPts val="1100"/>
              <a:buNone/>
              <a:defRPr b="1" sz="1200"/>
            </a:lvl7pPr>
            <a:lvl8pPr indent="-228600" lvl="7" marL="3657600" algn="l">
              <a:lnSpc>
                <a:spcPct val="120000"/>
              </a:lnSpc>
              <a:spcBef>
                <a:spcPts val="500"/>
              </a:spcBef>
              <a:spcAft>
                <a:spcPts val="0"/>
              </a:spcAft>
              <a:buSzPts val="1100"/>
              <a:buNone/>
              <a:defRPr b="1" sz="1200"/>
            </a:lvl8pPr>
            <a:lvl9pPr indent="-228600" lvl="8" marL="4114800" algn="l">
              <a:lnSpc>
                <a:spcPct val="120000"/>
              </a:lnSpc>
              <a:spcBef>
                <a:spcPts val="500"/>
              </a:spcBef>
              <a:spcAft>
                <a:spcPts val="500"/>
              </a:spcAft>
              <a:buSzPts val="1100"/>
              <a:buNone/>
              <a:defRPr b="1" sz="1200"/>
            </a:lvl9pPr>
          </a:lstStyle>
          <a:p/>
        </p:txBody>
      </p:sp>
      <p:sp>
        <p:nvSpPr>
          <p:cNvPr id="103" name="Google Shape;103;p18"/>
          <p:cNvSpPr txBox="1"/>
          <p:nvPr>
            <p:ph idx="2" type="body"/>
          </p:nvPr>
        </p:nvSpPr>
        <p:spPr>
          <a:xfrm>
            <a:off x="1956964" y="2138498"/>
            <a:ext cx="2920217" cy="2303576"/>
          </a:xfrm>
          <a:prstGeom prst="rect">
            <a:avLst/>
          </a:prstGeom>
          <a:noFill/>
          <a:ln>
            <a:noFill/>
          </a:ln>
        </p:spPr>
        <p:txBody>
          <a:bodyPr anchorCtr="0" anchor="t"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104" name="Google Shape;104;p18"/>
          <p:cNvSpPr txBox="1"/>
          <p:nvPr>
            <p:ph idx="3" type="body"/>
          </p:nvPr>
        </p:nvSpPr>
        <p:spPr>
          <a:xfrm>
            <a:off x="4999976" y="1539086"/>
            <a:ext cx="2924849" cy="535363"/>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500"/>
              <a:buNone/>
              <a:defRPr b="0" sz="1700" cap="none">
                <a:solidFill>
                  <a:schemeClr val="accent6"/>
                </a:solidFill>
              </a:defRPr>
            </a:lvl1pPr>
            <a:lvl2pPr indent="-228600" lvl="1" marL="914400" algn="l">
              <a:lnSpc>
                <a:spcPct val="120000"/>
              </a:lnSpc>
              <a:spcBef>
                <a:spcPts val="500"/>
              </a:spcBef>
              <a:spcAft>
                <a:spcPts val="0"/>
              </a:spcAft>
              <a:buSzPts val="1400"/>
              <a:buNone/>
              <a:defRPr b="1" sz="1500"/>
            </a:lvl2pPr>
            <a:lvl3pPr indent="-228600" lvl="2" marL="1371600" algn="l">
              <a:lnSpc>
                <a:spcPct val="120000"/>
              </a:lnSpc>
              <a:spcBef>
                <a:spcPts val="500"/>
              </a:spcBef>
              <a:spcAft>
                <a:spcPts val="0"/>
              </a:spcAft>
              <a:buSzPts val="1200"/>
              <a:buNone/>
              <a:defRPr b="1" sz="1400"/>
            </a:lvl3pPr>
            <a:lvl4pPr indent="-228600" lvl="3" marL="1828800" algn="l">
              <a:lnSpc>
                <a:spcPct val="120000"/>
              </a:lnSpc>
              <a:spcBef>
                <a:spcPts val="500"/>
              </a:spcBef>
              <a:spcAft>
                <a:spcPts val="0"/>
              </a:spcAft>
              <a:buSzPts val="1100"/>
              <a:buNone/>
              <a:defRPr b="1" sz="1200"/>
            </a:lvl4pPr>
            <a:lvl5pPr indent="-228600" lvl="4" marL="2286000" algn="l">
              <a:lnSpc>
                <a:spcPct val="120000"/>
              </a:lnSpc>
              <a:spcBef>
                <a:spcPts val="500"/>
              </a:spcBef>
              <a:spcAft>
                <a:spcPts val="0"/>
              </a:spcAft>
              <a:buSzPts val="1100"/>
              <a:buNone/>
              <a:defRPr b="1" sz="1200"/>
            </a:lvl5pPr>
            <a:lvl6pPr indent="-228600" lvl="5" marL="2743200" algn="l">
              <a:lnSpc>
                <a:spcPct val="120000"/>
              </a:lnSpc>
              <a:spcBef>
                <a:spcPts val="500"/>
              </a:spcBef>
              <a:spcAft>
                <a:spcPts val="0"/>
              </a:spcAft>
              <a:buSzPts val="1100"/>
              <a:buNone/>
              <a:defRPr b="1" sz="1200"/>
            </a:lvl6pPr>
            <a:lvl7pPr indent="-228600" lvl="6" marL="3200400" algn="l">
              <a:lnSpc>
                <a:spcPct val="120000"/>
              </a:lnSpc>
              <a:spcBef>
                <a:spcPts val="500"/>
              </a:spcBef>
              <a:spcAft>
                <a:spcPts val="0"/>
              </a:spcAft>
              <a:buSzPts val="1100"/>
              <a:buNone/>
              <a:defRPr b="1" sz="1200"/>
            </a:lvl7pPr>
            <a:lvl8pPr indent="-228600" lvl="7" marL="3657600" algn="l">
              <a:lnSpc>
                <a:spcPct val="120000"/>
              </a:lnSpc>
              <a:spcBef>
                <a:spcPts val="500"/>
              </a:spcBef>
              <a:spcAft>
                <a:spcPts val="0"/>
              </a:spcAft>
              <a:buSzPts val="1100"/>
              <a:buNone/>
              <a:defRPr b="1" sz="1200"/>
            </a:lvl8pPr>
            <a:lvl9pPr indent="-228600" lvl="8" marL="4114800" algn="l">
              <a:lnSpc>
                <a:spcPct val="120000"/>
              </a:lnSpc>
              <a:spcBef>
                <a:spcPts val="500"/>
              </a:spcBef>
              <a:spcAft>
                <a:spcPts val="500"/>
              </a:spcAft>
              <a:buSzPts val="1100"/>
              <a:buNone/>
              <a:defRPr b="1" sz="1200"/>
            </a:lvl9pPr>
          </a:lstStyle>
          <a:p/>
        </p:txBody>
      </p:sp>
      <p:sp>
        <p:nvSpPr>
          <p:cNvPr id="105" name="Google Shape;105;p18"/>
          <p:cNvSpPr txBox="1"/>
          <p:nvPr>
            <p:ph idx="4" type="body"/>
          </p:nvPr>
        </p:nvSpPr>
        <p:spPr>
          <a:xfrm>
            <a:off x="4999976" y="2138498"/>
            <a:ext cx="2924849" cy="2303576"/>
          </a:xfrm>
          <a:prstGeom prst="rect">
            <a:avLst/>
          </a:prstGeom>
          <a:noFill/>
          <a:ln>
            <a:noFill/>
          </a:ln>
        </p:spPr>
        <p:txBody>
          <a:bodyPr anchorCtr="0" anchor="t"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106" name="Google Shape;106;p18"/>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8"/>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18"/>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 name="Shape 109"/>
        <p:cNvGrpSpPr/>
        <p:nvPr/>
      </p:nvGrpSpPr>
      <p:grpSpPr>
        <a:xfrm>
          <a:off x="0" y="0"/>
          <a:ext cx="0" cy="0"/>
          <a:chOff x="0" y="0"/>
          <a:chExt cx="0" cy="0"/>
        </a:xfrm>
      </p:grpSpPr>
      <p:sp>
        <p:nvSpPr>
          <p:cNvPr id="110" name="Google Shape;110;p19"/>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 name="Google Shape;111;p19"/>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1958856" y="606042"/>
            <a:ext cx="5968748" cy="807922"/>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19"/>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9"/>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9"/>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19"/>
          <p:cNvSpPr txBox="1"/>
          <p:nvPr/>
        </p:nvSpPr>
        <p:spPr>
          <a:xfrm>
            <a:off x="1647129" y="480919"/>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20"/>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20"/>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 name="Google Shape;120;p20"/>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0"/>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0"/>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3" name="Shape 123"/>
        <p:cNvGrpSpPr/>
        <p:nvPr/>
      </p:nvGrpSpPr>
      <p:grpSpPr>
        <a:xfrm>
          <a:off x="0" y="0"/>
          <a:ext cx="0" cy="0"/>
          <a:chOff x="0" y="0"/>
          <a:chExt cx="0" cy="0"/>
        </a:xfrm>
      </p:grpSpPr>
      <p:sp>
        <p:nvSpPr>
          <p:cNvPr id="124" name="Google Shape;124;p21"/>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1"/>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 name="Google Shape;126;p21"/>
          <p:cNvSpPr txBox="1"/>
          <p:nvPr/>
        </p:nvSpPr>
        <p:spPr>
          <a:xfrm>
            <a:off x="1165616" y="845663"/>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
        <p:nvSpPr>
          <p:cNvPr id="127" name="Google Shape;127;p21"/>
          <p:cNvSpPr txBox="1"/>
          <p:nvPr>
            <p:ph type="title"/>
          </p:nvPr>
        </p:nvSpPr>
        <p:spPr>
          <a:xfrm>
            <a:off x="1477742" y="961838"/>
            <a:ext cx="1998271" cy="1427431"/>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1800"/>
              <a:buFont typeface="Arial"/>
              <a:buNone/>
              <a:defRPr sz="1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21"/>
          <p:cNvSpPr txBox="1"/>
          <p:nvPr>
            <p:ph idx="1" type="body"/>
          </p:nvPr>
        </p:nvSpPr>
        <p:spPr>
          <a:xfrm>
            <a:off x="3840115" y="604364"/>
            <a:ext cx="4084708" cy="3933094"/>
          </a:xfrm>
          <a:prstGeom prst="rect">
            <a:avLst/>
          </a:prstGeom>
          <a:noFill/>
          <a:ln>
            <a:noFill/>
          </a:ln>
        </p:spPr>
        <p:txBody>
          <a:bodyPr anchorCtr="0" anchor="ctr"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129" name="Google Shape;129;p21"/>
          <p:cNvSpPr txBox="1"/>
          <p:nvPr>
            <p:ph idx="2" type="body"/>
          </p:nvPr>
        </p:nvSpPr>
        <p:spPr>
          <a:xfrm>
            <a:off x="1477742" y="2389615"/>
            <a:ext cx="1998271" cy="1789798"/>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SzPts val="1100"/>
              <a:buNone/>
              <a:defRPr sz="1200"/>
            </a:lvl1pPr>
            <a:lvl2pPr indent="-228600" lvl="1" marL="914400" algn="l">
              <a:lnSpc>
                <a:spcPct val="120000"/>
              </a:lnSpc>
              <a:spcBef>
                <a:spcPts val="500"/>
              </a:spcBef>
              <a:spcAft>
                <a:spcPts val="0"/>
              </a:spcAft>
              <a:buSzPts val="900"/>
              <a:buNone/>
              <a:defRPr sz="1100"/>
            </a:lvl2pPr>
            <a:lvl3pPr indent="-228600" lvl="2" marL="1371600" algn="l">
              <a:lnSpc>
                <a:spcPct val="120000"/>
              </a:lnSpc>
              <a:spcBef>
                <a:spcPts val="500"/>
              </a:spcBef>
              <a:spcAft>
                <a:spcPts val="0"/>
              </a:spcAft>
              <a:buSzPts val="800"/>
              <a:buNone/>
              <a:defRPr sz="900"/>
            </a:lvl3pPr>
            <a:lvl4pPr indent="-228600" lvl="3" marL="1828800" algn="l">
              <a:lnSpc>
                <a:spcPct val="120000"/>
              </a:lnSpc>
              <a:spcBef>
                <a:spcPts val="500"/>
              </a:spcBef>
              <a:spcAft>
                <a:spcPts val="0"/>
              </a:spcAft>
              <a:buSzPts val="700"/>
              <a:buNone/>
              <a:defRPr sz="800"/>
            </a:lvl4pPr>
            <a:lvl5pPr indent="-228600" lvl="4" marL="2286000" algn="l">
              <a:lnSpc>
                <a:spcPct val="120000"/>
              </a:lnSpc>
              <a:spcBef>
                <a:spcPts val="500"/>
              </a:spcBef>
              <a:spcAft>
                <a:spcPts val="0"/>
              </a:spcAft>
              <a:buSzPts val="700"/>
              <a:buNone/>
              <a:defRPr sz="800"/>
            </a:lvl5pPr>
            <a:lvl6pPr indent="-228600" lvl="5" marL="2743200" algn="l">
              <a:lnSpc>
                <a:spcPct val="120000"/>
              </a:lnSpc>
              <a:spcBef>
                <a:spcPts val="500"/>
              </a:spcBef>
              <a:spcAft>
                <a:spcPts val="0"/>
              </a:spcAft>
              <a:buSzPts val="700"/>
              <a:buNone/>
              <a:defRPr sz="800"/>
            </a:lvl6pPr>
            <a:lvl7pPr indent="-228600" lvl="6" marL="3200400" algn="l">
              <a:lnSpc>
                <a:spcPct val="120000"/>
              </a:lnSpc>
              <a:spcBef>
                <a:spcPts val="500"/>
              </a:spcBef>
              <a:spcAft>
                <a:spcPts val="0"/>
              </a:spcAft>
              <a:buSzPts val="700"/>
              <a:buNone/>
              <a:defRPr sz="800"/>
            </a:lvl7pPr>
            <a:lvl8pPr indent="-228600" lvl="7" marL="3657600" algn="l">
              <a:lnSpc>
                <a:spcPct val="120000"/>
              </a:lnSpc>
              <a:spcBef>
                <a:spcPts val="500"/>
              </a:spcBef>
              <a:spcAft>
                <a:spcPts val="0"/>
              </a:spcAft>
              <a:buSzPts val="700"/>
              <a:buNone/>
              <a:defRPr sz="800"/>
            </a:lvl8pPr>
            <a:lvl9pPr indent="-228600" lvl="8" marL="4114800" algn="l">
              <a:lnSpc>
                <a:spcPct val="120000"/>
              </a:lnSpc>
              <a:spcBef>
                <a:spcPts val="500"/>
              </a:spcBef>
              <a:spcAft>
                <a:spcPts val="500"/>
              </a:spcAft>
              <a:buSzPts val="700"/>
              <a:buNone/>
              <a:defRPr sz="800"/>
            </a:lvl9pPr>
          </a:lstStyle>
          <a:p/>
        </p:txBody>
      </p:sp>
      <p:sp>
        <p:nvSpPr>
          <p:cNvPr id="130" name="Google Shape;130;p21"/>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1"/>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1"/>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3" name="Shape 133"/>
        <p:cNvGrpSpPr/>
        <p:nvPr/>
      </p:nvGrpSpPr>
      <p:grpSpPr>
        <a:xfrm>
          <a:off x="0" y="0"/>
          <a:ext cx="0" cy="0"/>
          <a:chOff x="0" y="0"/>
          <a:chExt cx="0" cy="0"/>
        </a:xfrm>
      </p:grpSpPr>
      <p:sp>
        <p:nvSpPr>
          <p:cNvPr id="134" name="Google Shape;134;p22"/>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 name="Google Shape;135;p22"/>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2"/>
          <p:cNvSpPr/>
          <p:nvPr>
            <p:ph idx="2" type="pic"/>
          </p:nvPr>
        </p:nvSpPr>
        <p:spPr>
          <a:xfrm>
            <a:off x="5060296" y="2422"/>
            <a:ext cx="3472301" cy="5143500"/>
          </a:xfrm>
          <a:prstGeom prst="rect">
            <a:avLst/>
          </a:prstGeom>
          <a:solidFill>
            <a:schemeClr val="lt1">
              <a:alpha val="9803"/>
            </a:schemeClr>
          </a:solidFill>
          <a:ln>
            <a:noFill/>
          </a:ln>
        </p:spPr>
        <p:txBody>
          <a:bodyPr anchorCtr="0" anchor="t" bIns="34275" lIns="68575" spcFirstLastPara="1" rIns="68575" wrap="square" tIns="34275">
            <a:noAutofit/>
          </a:bodyPr>
          <a:lstStyle>
            <a:lvl1pPr lvl="0" marR="0" rtl="0" algn="ctr">
              <a:lnSpc>
                <a:spcPct val="120000"/>
              </a:lnSpc>
              <a:spcBef>
                <a:spcPts val="800"/>
              </a:spcBef>
              <a:spcAft>
                <a:spcPts val="0"/>
              </a:spcAft>
              <a:buClr>
                <a:schemeClr val="accent6"/>
              </a:buClr>
              <a:buSzPts val="1900"/>
              <a:buFont typeface="Noto Sans Symbols"/>
              <a:buNone/>
              <a:defRPr b="0" i="0" sz="2100" u="none" cap="none" strike="noStrike">
                <a:solidFill>
                  <a:schemeClr val="lt1"/>
                </a:solidFill>
                <a:latin typeface="Arial"/>
                <a:ea typeface="Arial"/>
                <a:cs typeface="Arial"/>
                <a:sym typeface="Arial"/>
              </a:defRPr>
            </a:lvl1pPr>
            <a:lvl2pPr lvl="1" marR="0" rtl="0" algn="l">
              <a:lnSpc>
                <a:spcPct val="120000"/>
              </a:lnSpc>
              <a:spcBef>
                <a:spcPts val="500"/>
              </a:spcBef>
              <a:spcAft>
                <a:spcPts val="0"/>
              </a:spcAft>
              <a:buClr>
                <a:schemeClr val="accent6"/>
              </a:buClr>
              <a:buSzPts val="1900"/>
              <a:buFont typeface="Noto Sans Symbols"/>
              <a:buNone/>
              <a:defRPr b="0" i="0" sz="2100" u="none" cap="none" strike="noStrike">
                <a:solidFill>
                  <a:schemeClr val="lt1"/>
                </a:solidFill>
                <a:latin typeface="Arial"/>
                <a:ea typeface="Arial"/>
                <a:cs typeface="Arial"/>
                <a:sym typeface="Arial"/>
              </a:defRPr>
            </a:lvl2pPr>
            <a:lvl3pPr lvl="2" marR="0" rtl="0" algn="l">
              <a:lnSpc>
                <a:spcPct val="120000"/>
              </a:lnSpc>
              <a:spcBef>
                <a:spcPts val="500"/>
              </a:spcBef>
              <a:spcAft>
                <a:spcPts val="0"/>
              </a:spcAft>
              <a:buClr>
                <a:schemeClr val="accent6"/>
              </a:buClr>
              <a:buSzPts val="1600"/>
              <a:buFont typeface="Noto Sans Symbols"/>
              <a:buNone/>
              <a:defRPr b="0" i="0" sz="1800" u="none" cap="none" strike="noStrike">
                <a:solidFill>
                  <a:schemeClr val="lt1"/>
                </a:solidFill>
                <a:latin typeface="Arial"/>
                <a:ea typeface="Arial"/>
                <a:cs typeface="Arial"/>
                <a:sym typeface="Arial"/>
              </a:defRPr>
            </a:lvl3pPr>
            <a:lvl4pPr lvl="3" marR="0" rtl="0" algn="l">
              <a:lnSpc>
                <a:spcPct val="120000"/>
              </a:lnSpc>
              <a:spcBef>
                <a:spcPts val="500"/>
              </a:spcBef>
              <a:spcAft>
                <a:spcPts val="0"/>
              </a:spcAft>
              <a:buClr>
                <a:schemeClr val="accent6"/>
              </a:buClr>
              <a:buSzPts val="1400"/>
              <a:buFont typeface="Noto Sans Symbols"/>
              <a:buNone/>
              <a:defRPr b="0" i="0" sz="1500" u="none" cap="none" strike="noStrike">
                <a:solidFill>
                  <a:schemeClr val="lt1"/>
                </a:solidFill>
                <a:latin typeface="Arial"/>
                <a:ea typeface="Arial"/>
                <a:cs typeface="Arial"/>
                <a:sym typeface="Arial"/>
              </a:defRPr>
            </a:lvl4pPr>
            <a:lvl5pPr lvl="4" marR="0" rtl="0" algn="l">
              <a:lnSpc>
                <a:spcPct val="120000"/>
              </a:lnSpc>
              <a:spcBef>
                <a:spcPts val="500"/>
              </a:spcBef>
              <a:spcAft>
                <a:spcPts val="0"/>
              </a:spcAft>
              <a:buClr>
                <a:schemeClr val="accent6"/>
              </a:buClr>
              <a:buSzPts val="1400"/>
              <a:buFont typeface="Noto Sans Symbols"/>
              <a:buNone/>
              <a:defRPr b="0" i="0" sz="1500" u="none" cap="none" strike="noStrike">
                <a:solidFill>
                  <a:schemeClr val="lt1"/>
                </a:solidFill>
                <a:latin typeface="Arial"/>
                <a:ea typeface="Arial"/>
                <a:cs typeface="Arial"/>
                <a:sym typeface="Arial"/>
              </a:defRPr>
            </a:lvl5pPr>
            <a:lvl6pPr lvl="5" marR="0" rtl="0" algn="l">
              <a:lnSpc>
                <a:spcPct val="120000"/>
              </a:lnSpc>
              <a:spcBef>
                <a:spcPts val="500"/>
              </a:spcBef>
              <a:spcAft>
                <a:spcPts val="0"/>
              </a:spcAft>
              <a:buClr>
                <a:schemeClr val="accent6"/>
              </a:buClr>
              <a:buSzPts val="1400"/>
              <a:buFont typeface="Noto Sans Symbols"/>
              <a:buNone/>
              <a:defRPr b="0" i="0" sz="1500" u="none" cap="none" strike="noStrike">
                <a:solidFill>
                  <a:schemeClr val="lt1"/>
                </a:solidFill>
                <a:latin typeface="Arial"/>
                <a:ea typeface="Arial"/>
                <a:cs typeface="Arial"/>
                <a:sym typeface="Arial"/>
              </a:defRPr>
            </a:lvl6pPr>
            <a:lvl7pPr lvl="6" marR="0" rtl="0" algn="l">
              <a:lnSpc>
                <a:spcPct val="120000"/>
              </a:lnSpc>
              <a:spcBef>
                <a:spcPts val="500"/>
              </a:spcBef>
              <a:spcAft>
                <a:spcPts val="0"/>
              </a:spcAft>
              <a:buClr>
                <a:schemeClr val="accent6"/>
              </a:buClr>
              <a:buSzPts val="1400"/>
              <a:buFont typeface="Noto Sans Symbols"/>
              <a:buNone/>
              <a:defRPr b="0" i="0" sz="1500" u="none" cap="none" strike="noStrike">
                <a:solidFill>
                  <a:schemeClr val="lt1"/>
                </a:solidFill>
                <a:latin typeface="Arial"/>
                <a:ea typeface="Arial"/>
                <a:cs typeface="Arial"/>
                <a:sym typeface="Arial"/>
              </a:defRPr>
            </a:lvl7pPr>
            <a:lvl8pPr lvl="7" marR="0" rtl="0" algn="l">
              <a:lnSpc>
                <a:spcPct val="120000"/>
              </a:lnSpc>
              <a:spcBef>
                <a:spcPts val="500"/>
              </a:spcBef>
              <a:spcAft>
                <a:spcPts val="0"/>
              </a:spcAft>
              <a:buClr>
                <a:schemeClr val="accent6"/>
              </a:buClr>
              <a:buSzPts val="1400"/>
              <a:buFont typeface="Noto Sans Symbols"/>
              <a:buNone/>
              <a:defRPr b="0" i="0" sz="1500" u="none" cap="none" strike="noStrike">
                <a:solidFill>
                  <a:schemeClr val="lt1"/>
                </a:solidFill>
                <a:latin typeface="Arial"/>
                <a:ea typeface="Arial"/>
                <a:cs typeface="Arial"/>
                <a:sym typeface="Arial"/>
              </a:defRPr>
            </a:lvl8pPr>
            <a:lvl9pPr lvl="8" marR="0" rtl="0" algn="l">
              <a:lnSpc>
                <a:spcPct val="120000"/>
              </a:lnSpc>
              <a:spcBef>
                <a:spcPts val="500"/>
              </a:spcBef>
              <a:spcAft>
                <a:spcPts val="500"/>
              </a:spcAft>
              <a:buClr>
                <a:schemeClr val="accent6"/>
              </a:buClr>
              <a:buSzPts val="1400"/>
              <a:buFont typeface="Noto Sans Symbols"/>
              <a:buNone/>
              <a:defRPr b="0" i="0" sz="1500" u="none" cap="none" strike="noStrike">
                <a:solidFill>
                  <a:schemeClr val="lt1"/>
                </a:solidFill>
                <a:latin typeface="Arial"/>
                <a:ea typeface="Arial"/>
                <a:cs typeface="Arial"/>
                <a:sym typeface="Arial"/>
              </a:defRPr>
            </a:lvl9pPr>
          </a:lstStyle>
          <a:p/>
        </p:txBody>
      </p:sp>
      <p:sp>
        <p:nvSpPr>
          <p:cNvPr id="137" name="Google Shape;137;p22"/>
          <p:cNvSpPr txBox="1"/>
          <p:nvPr/>
        </p:nvSpPr>
        <p:spPr>
          <a:xfrm>
            <a:off x="1166015" y="845663"/>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
        <p:nvSpPr>
          <p:cNvPr id="138" name="Google Shape;138;p22"/>
          <p:cNvSpPr txBox="1"/>
          <p:nvPr>
            <p:ph type="title"/>
          </p:nvPr>
        </p:nvSpPr>
        <p:spPr>
          <a:xfrm>
            <a:off x="1478431" y="961839"/>
            <a:ext cx="2978240" cy="1425355"/>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22"/>
          <p:cNvSpPr txBox="1"/>
          <p:nvPr>
            <p:ph idx="1" type="body"/>
          </p:nvPr>
        </p:nvSpPr>
        <p:spPr>
          <a:xfrm>
            <a:off x="1477742" y="2387196"/>
            <a:ext cx="2978906" cy="1789796"/>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SzPts val="1400"/>
              <a:buNone/>
              <a:defRPr sz="1500"/>
            </a:lvl1pPr>
            <a:lvl2pPr indent="-228600" lvl="1" marL="914400" algn="l">
              <a:lnSpc>
                <a:spcPct val="120000"/>
              </a:lnSpc>
              <a:spcBef>
                <a:spcPts val="500"/>
              </a:spcBef>
              <a:spcAft>
                <a:spcPts val="0"/>
              </a:spcAft>
              <a:buSzPts val="900"/>
              <a:buNone/>
              <a:defRPr sz="1100"/>
            </a:lvl2pPr>
            <a:lvl3pPr indent="-228600" lvl="2" marL="1371600" algn="l">
              <a:lnSpc>
                <a:spcPct val="120000"/>
              </a:lnSpc>
              <a:spcBef>
                <a:spcPts val="500"/>
              </a:spcBef>
              <a:spcAft>
                <a:spcPts val="0"/>
              </a:spcAft>
              <a:buSzPts val="800"/>
              <a:buNone/>
              <a:defRPr sz="900"/>
            </a:lvl3pPr>
            <a:lvl4pPr indent="-228600" lvl="3" marL="1828800" algn="l">
              <a:lnSpc>
                <a:spcPct val="120000"/>
              </a:lnSpc>
              <a:spcBef>
                <a:spcPts val="500"/>
              </a:spcBef>
              <a:spcAft>
                <a:spcPts val="0"/>
              </a:spcAft>
              <a:buSzPts val="700"/>
              <a:buNone/>
              <a:defRPr sz="800"/>
            </a:lvl4pPr>
            <a:lvl5pPr indent="-228600" lvl="4" marL="2286000" algn="l">
              <a:lnSpc>
                <a:spcPct val="120000"/>
              </a:lnSpc>
              <a:spcBef>
                <a:spcPts val="500"/>
              </a:spcBef>
              <a:spcAft>
                <a:spcPts val="0"/>
              </a:spcAft>
              <a:buSzPts val="700"/>
              <a:buNone/>
              <a:defRPr sz="800"/>
            </a:lvl5pPr>
            <a:lvl6pPr indent="-228600" lvl="5" marL="2743200" algn="l">
              <a:lnSpc>
                <a:spcPct val="120000"/>
              </a:lnSpc>
              <a:spcBef>
                <a:spcPts val="500"/>
              </a:spcBef>
              <a:spcAft>
                <a:spcPts val="0"/>
              </a:spcAft>
              <a:buSzPts val="700"/>
              <a:buNone/>
              <a:defRPr sz="800"/>
            </a:lvl6pPr>
            <a:lvl7pPr indent="-228600" lvl="6" marL="3200400" algn="l">
              <a:lnSpc>
                <a:spcPct val="120000"/>
              </a:lnSpc>
              <a:spcBef>
                <a:spcPts val="500"/>
              </a:spcBef>
              <a:spcAft>
                <a:spcPts val="0"/>
              </a:spcAft>
              <a:buSzPts val="700"/>
              <a:buNone/>
              <a:defRPr sz="800"/>
            </a:lvl7pPr>
            <a:lvl8pPr indent="-228600" lvl="7" marL="3657600" algn="l">
              <a:lnSpc>
                <a:spcPct val="120000"/>
              </a:lnSpc>
              <a:spcBef>
                <a:spcPts val="500"/>
              </a:spcBef>
              <a:spcAft>
                <a:spcPts val="0"/>
              </a:spcAft>
              <a:buSzPts val="700"/>
              <a:buNone/>
              <a:defRPr sz="800"/>
            </a:lvl8pPr>
            <a:lvl9pPr indent="-228600" lvl="8" marL="4114800" algn="l">
              <a:lnSpc>
                <a:spcPct val="120000"/>
              </a:lnSpc>
              <a:spcBef>
                <a:spcPts val="500"/>
              </a:spcBef>
              <a:spcAft>
                <a:spcPts val="500"/>
              </a:spcAft>
              <a:buSzPts val="700"/>
              <a:buNone/>
              <a:defRPr sz="800"/>
            </a:lvl9pPr>
          </a:lstStyle>
          <a:p/>
        </p:txBody>
      </p:sp>
      <p:sp>
        <p:nvSpPr>
          <p:cNvPr id="140" name="Google Shape;140;p22"/>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2"/>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2"/>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3"/>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 name="Google Shape;146;p23"/>
          <p:cNvSpPr txBox="1"/>
          <p:nvPr/>
        </p:nvSpPr>
        <p:spPr>
          <a:xfrm>
            <a:off x="1645677" y="480919"/>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
        <p:nvSpPr>
          <p:cNvPr id="147" name="Google Shape;147;p23"/>
          <p:cNvSpPr txBox="1"/>
          <p:nvPr>
            <p:ph type="title"/>
          </p:nvPr>
        </p:nvSpPr>
        <p:spPr>
          <a:xfrm>
            <a:off x="1958856" y="606042"/>
            <a:ext cx="5965568" cy="807922"/>
          </a:xfrm>
          <a:prstGeom prst="rect">
            <a:avLst/>
          </a:prstGeom>
          <a:noFill/>
          <a:ln>
            <a:noFill/>
          </a:ln>
        </p:spPr>
        <p:txBody>
          <a:bodyPr anchorCtr="0" anchor="t"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23"/>
          <p:cNvSpPr txBox="1"/>
          <p:nvPr>
            <p:ph idx="1" type="body"/>
          </p:nvPr>
        </p:nvSpPr>
        <p:spPr>
          <a:xfrm rot="5400000">
            <a:off x="3504716" y="114570"/>
            <a:ext cx="2998371" cy="5847405"/>
          </a:xfrm>
          <a:prstGeom prst="rect">
            <a:avLst/>
          </a:prstGeom>
          <a:noFill/>
          <a:ln>
            <a:noFill/>
          </a:ln>
        </p:spPr>
        <p:txBody>
          <a:bodyPr anchorCtr="0" anchor="t"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149" name="Google Shape;149;p23"/>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23"/>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23"/>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4"/>
          <p:cNvSpPr/>
          <p:nvPr/>
        </p:nvSpPr>
        <p:spPr>
          <a:xfrm>
            <a:off x="753359" y="0"/>
            <a:ext cx="7779237" cy="5143500"/>
          </a:xfrm>
          <a:prstGeom prst="rect">
            <a:avLst/>
          </a:prstGeom>
          <a:solidFill>
            <a:schemeClr val="dk2">
              <a:alpha val="9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4"/>
          <p:cNvSpPr/>
          <p:nvPr/>
        </p:nvSpPr>
        <p:spPr>
          <a:xfrm>
            <a:off x="8532996" y="0"/>
            <a:ext cx="20574"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24"/>
          <p:cNvSpPr txBox="1"/>
          <p:nvPr/>
        </p:nvSpPr>
        <p:spPr>
          <a:xfrm rot="5400000">
            <a:off x="7752856" y="312046"/>
            <a:ext cx="311727" cy="27699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accent6"/>
                </a:solidFill>
                <a:latin typeface="Noto Sans Symbols"/>
                <a:ea typeface="Noto Sans Symbols"/>
                <a:cs typeface="Noto Sans Symbols"/>
                <a:sym typeface="Noto Sans Symbols"/>
              </a:rPr>
              <a:t>◤</a:t>
            </a:r>
            <a:endParaRPr b="0" i="0" sz="800" u="none" cap="none" strike="noStrike">
              <a:solidFill>
                <a:schemeClr val="accent6"/>
              </a:solidFill>
              <a:latin typeface="Arial"/>
              <a:ea typeface="Arial"/>
              <a:cs typeface="Arial"/>
              <a:sym typeface="Arial"/>
            </a:endParaRPr>
          </a:p>
        </p:txBody>
      </p:sp>
      <p:sp>
        <p:nvSpPr>
          <p:cNvPr id="156" name="Google Shape;156;p24"/>
          <p:cNvSpPr txBox="1"/>
          <p:nvPr>
            <p:ph type="title"/>
          </p:nvPr>
        </p:nvSpPr>
        <p:spPr>
          <a:xfrm rot="5400000">
            <a:off x="5460433" y="2073466"/>
            <a:ext cx="3933094" cy="994889"/>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26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24"/>
          <p:cNvSpPr txBox="1"/>
          <p:nvPr>
            <p:ph idx="1" type="body"/>
          </p:nvPr>
        </p:nvSpPr>
        <p:spPr>
          <a:xfrm rot="5400000">
            <a:off x="2476826" y="207544"/>
            <a:ext cx="3809651" cy="4850177"/>
          </a:xfrm>
          <a:prstGeom prst="rect">
            <a:avLst/>
          </a:prstGeom>
          <a:noFill/>
          <a:ln>
            <a:noFill/>
          </a:ln>
        </p:spPr>
        <p:txBody>
          <a:bodyPr anchorCtr="0" anchor="t" bIns="34275" lIns="68575" spcFirstLastPara="1" rIns="68575" wrap="square" tIns="34275">
            <a:normAutofit/>
          </a:bodyPr>
          <a:lstStyle>
            <a:lvl1pPr indent="-304800" lvl="0" marL="457200" algn="l">
              <a:lnSpc>
                <a:spcPct val="120000"/>
              </a:lnSpc>
              <a:spcBef>
                <a:spcPts val="800"/>
              </a:spcBef>
              <a:spcAft>
                <a:spcPts val="0"/>
              </a:spcAft>
              <a:buSzPts val="1200"/>
              <a:buChar char="▪"/>
              <a:defRPr/>
            </a:lvl1pPr>
            <a:lvl2pPr indent="-304800" lvl="1" marL="914400" algn="l">
              <a:lnSpc>
                <a:spcPct val="120000"/>
              </a:lnSpc>
              <a:spcBef>
                <a:spcPts val="500"/>
              </a:spcBef>
              <a:spcAft>
                <a:spcPts val="0"/>
              </a:spcAft>
              <a:buSzPts val="1200"/>
              <a:buChar char="▪"/>
              <a:defRPr/>
            </a:lvl2pPr>
            <a:lvl3pPr indent="-304800" lvl="2" marL="1371600" algn="l">
              <a:lnSpc>
                <a:spcPct val="120000"/>
              </a:lnSpc>
              <a:spcBef>
                <a:spcPts val="500"/>
              </a:spcBef>
              <a:spcAft>
                <a:spcPts val="0"/>
              </a:spcAft>
              <a:buSzPts val="1200"/>
              <a:buChar char="▪"/>
              <a:defRPr/>
            </a:lvl3pPr>
            <a:lvl4pPr indent="-304800" lvl="3" marL="1828800" algn="l">
              <a:lnSpc>
                <a:spcPct val="120000"/>
              </a:lnSpc>
              <a:spcBef>
                <a:spcPts val="500"/>
              </a:spcBef>
              <a:spcAft>
                <a:spcPts val="0"/>
              </a:spcAft>
              <a:buSzPts val="1200"/>
              <a:buChar char="▪"/>
              <a:defRPr/>
            </a:lvl4pPr>
            <a:lvl5pPr indent="-304800" lvl="4" marL="2286000" algn="l">
              <a:lnSpc>
                <a:spcPct val="120000"/>
              </a:lnSpc>
              <a:spcBef>
                <a:spcPts val="500"/>
              </a:spcBef>
              <a:spcAft>
                <a:spcPts val="0"/>
              </a:spcAft>
              <a:buSzPts val="1200"/>
              <a:buChar char="▪"/>
              <a:defRPr/>
            </a:lvl5pPr>
            <a:lvl6pPr indent="-304800" lvl="5" marL="2743200" algn="l">
              <a:lnSpc>
                <a:spcPct val="120000"/>
              </a:lnSpc>
              <a:spcBef>
                <a:spcPts val="500"/>
              </a:spcBef>
              <a:spcAft>
                <a:spcPts val="0"/>
              </a:spcAft>
              <a:buSzPts val="1200"/>
              <a:buChar char="▪"/>
              <a:defRPr/>
            </a:lvl6pPr>
            <a:lvl7pPr indent="-304800" lvl="6" marL="3200400" algn="l">
              <a:lnSpc>
                <a:spcPct val="120000"/>
              </a:lnSpc>
              <a:spcBef>
                <a:spcPts val="500"/>
              </a:spcBef>
              <a:spcAft>
                <a:spcPts val="0"/>
              </a:spcAft>
              <a:buSzPts val="1200"/>
              <a:buChar char="▪"/>
              <a:defRPr/>
            </a:lvl7pPr>
            <a:lvl8pPr indent="-304800" lvl="7" marL="3657600" algn="l">
              <a:lnSpc>
                <a:spcPct val="120000"/>
              </a:lnSpc>
              <a:spcBef>
                <a:spcPts val="500"/>
              </a:spcBef>
              <a:spcAft>
                <a:spcPts val="0"/>
              </a:spcAft>
              <a:buSzPts val="1200"/>
              <a:buChar char="▪"/>
              <a:defRPr/>
            </a:lvl8pPr>
            <a:lvl9pPr indent="-304800" lvl="8" marL="4114800" algn="l">
              <a:lnSpc>
                <a:spcPct val="120000"/>
              </a:lnSpc>
              <a:spcBef>
                <a:spcPts val="500"/>
              </a:spcBef>
              <a:spcAft>
                <a:spcPts val="500"/>
              </a:spcAft>
              <a:buSzPts val="1200"/>
              <a:buChar char="▪"/>
              <a:defRPr/>
            </a:lvl9pPr>
          </a:lstStyle>
          <a:p/>
        </p:txBody>
      </p:sp>
      <p:sp>
        <p:nvSpPr>
          <p:cNvPr id="158" name="Google Shape;158;p24"/>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4"/>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24"/>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theme" Target="../theme/theme3.xml"/><Relationship Id="rId14" Type="http://schemas.openxmlformats.org/officeDocument/2006/relationships/slideLayout" Target="../slideLayouts/slideLayout2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2123845" y="1578901"/>
            <a:ext cx="7020154" cy="3564598"/>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0" y="0"/>
            <a:ext cx="9142401" cy="5143500"/>
          </a:xfrm>
          <a:prstGeom prst="rect">
            <a:avLst/>
          </a:prstGeom>
          <a:noFill/>
          <a:ln>
            <a:noFill/>
          </a:ln>
        </p:spPr>
      </p:pic>
      <p:sp>
        <p:nvSpPr>
          <p:cNvPr id="53" name="Google Shape;53;p13"/>
          <p:cNvSpPr/>
          <p:nvPr/>
        </p:nvSpPr>
        <p:spPr>
          <a:xfrm>
            <a:off x="0" y="0"/>
            <a:ext cx="723131"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1958856" y="606042"/>
            <a:ext cx="5968748" cy="807922"/>
          </a:xfrm>
          <a:prstGeom prst="rect">
            <a:avLst/>
          </a:prstGeom>
          <a:noFill/>
          <a:ln>
            <a:noFill/>
          </a:ln>
        </p:spPr>
        <p:txBody>
          <a:bodyPr anchorCtr="0" anchor="t" bIns="34275" lIns="68575" spcFirstLastPara="1" rIns="68575" wrap="square" tIns="34275">
            <a:normAutofit/>
          </a:bodyPr>
          <a:lstStyle>
            <a:lvl1pPr lvl="0" marR="0" rtl="0" algn="r">
              <a:lnSpc>
                <a:spcPct val="90000"/>
              </a:lnSpc>
              <a:spcBef>
                <a:spcPts val="0"/>
              </a:spcBef>
              <a:spcAft>
                <a:spcPts val="0"/>
              </a:spcAft>
              <a:buClr>
                <a:schemeClr val="lt1"/>
              </a:buClr>
              <a:buSzPts val="2600"/>
              <a:buFont typeface="Arial"/>
              <a:buNone/>
              <a:defRPr b="0"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 type="body"/>
          </p:nvPr>
        </p:nvSpPr>
        <p:spPr>
          <a:xfrm>
            <a:off x="2080199" y="1539087"/>
            <a:ext cx="5847405" cy="2998371"/>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120000"/>
              </a:lnSpc>
              <a:spcBef>
                <a:spcPts val="800"/>
              </a:spcBef>
              <a:spcAft>
                <a:spcPts val="0"/>
              </a:spcAft>
              <a:buClr>
                <a:schemeClr val="accent6"/>
              </a:buClr>
              <a:buSzPts val="1400"/>
              <a:buFont typeface="Noto Sans Symbols"/>
              <a:buChar char="▪"/>
              <a:defRPr b="0" i="0" sz="1500" u="none" cap="none" strike="noStrike">
                <a:solidFill>
                  <a:schemeClr val="lt1"/>
                </a:solidFill>
                <a:latin typeface="Arial"/>
                <a:ea typeface="Arial"/>
                <a:cs typeface="Arial"/>
                <a:sym typeface="Arial"/>
              </a:defRPr>
            </a:lvl1pPr>
            <a:lvl2pPr indent="-304800" lvl="1" marL="914400" marR="0" rtl="0" algn="l">
              <a:lnSpc>
                <a:spcPct val="120000"/>
              </a:lnSpc>
              <a:spcBef>
                <a:spcPts val="500"/>
              </a:spcBef>
              <a:spcAft>
                <a:spcPts val="0"/>
              </a:spcAft>
              <a:buClr>
                <a:schemeClr val="accent6"/>
              </a:buClr>
              <a:buSzPts val="1200"/>
              <a:buFont typeface="Noto Sans Symbols"/>
              <a:buChar char="▪"/>
              <a:defRPr b="0" i="0" sz="1400" u="none" cap="none" strike="noStrike">
                <a:solidFill>
                  <a:schemeClr val="lt1"/>
                </a:solidFill>
                <a:latin typeface="Arial"/>
                <a:ea typeface="Arial"/>
                <a:cs typeface="Arial"/>
                <a:sym typeface="Arial"/>
              </a:defRPr>
            </a:lvl2pPr>
            <a:lvl3pPr indent="-298450" lvl="2" marL="1371600" marR="0" rtl="0" algn="l">
              <a:lnSpc>
                <a:spcPct val="120000"/>
              </a:lnSpc>
              <a:spcBef>
                <a:spcPts val="500"/>
              </a:spcBef>
              <a:spcAft>
                <a:spcPts val="0"/>
              </a:spcAft>
              <a:buClr>
                <a:schemeClr val="accent6"/>
              </a:buClr>
              <a:buSzPts val="1100"/>
              <a:buFont typeface="Noto Sans Symbols"/>
              <a:buChar char="▪"/>
              <a:defRPr b="0" i="0" sz="1200" u="none" cap="none" strike="noStrike">
                <a:solidFill>
                  <a:schemeClr val="lt1"/>
                </a:solidFill>
                <a:latin typeface="Arial"/>
                <a:ea typeface="Arial"/>
                <a:cs typeface="Arial"/>
                <a:sym typeface="Arial"/>
              </a:defRPr>
            </a:lvl3pPr>
            <a:lvl4pPr indent="-285750" lvl="3" marL="1828800" marR="0" rtl="0" algn="l">
              <a:lnSpc>
                <a:spcPct val="120000"/>
              </a:lnSpc>
              <a:spcBef>
                <a:spcPts val="500"/>
              </a:spcBef>
              <a:spcAft>
                <a:spcPts val="0"/>
              </a:spcAft>
              <a:buClr>
                <a:schemeClr val="accent6"/>
              </a:buClr>
              <a:buSzPts val="900"/>
              <a:buFont typeface="Noto Sans Symbols"/>
              <a:buChar char="▪"/>
              <a:defRPr b="0" i="0" sz="1100" u="none" cap="none" strike="noStrike">
                <a:solidFill>
                  <a:schemeClr val="lt1"/>
                </a:solidFill>
                <a:latin typeface="Arial"/>
                <a:ea typeface="Arial"/>
                <a:cs typeface="Arial"/>
                <a:sym typeface="Arial"/>
              </a:defRPr>
            </a:lvl4pPr>
            <a:lvl5pPr indent="-279400" lvl="4" marL="2286000" marR="0" rtl="0" algn="l">
              <a:lnSpc>
                <a:spcPct val="120000"/>
              </a:lnSpc>
              <a:spcBef>
                <a:spcPts val="500"/>
              </a:spcBef>
              <a:spcAft>
                <a:spcPts val="0"/>
              </a:spcAft>
              <a:buClr>
                <a:schemeClr val="accent6"/>
              </a:buClr>
              <a:buSzPts val="800"/>
              <a:buFont typeface="Noto Sans Symbols"/>
              <a:buChar char="▪"/>
              <a:defRPr b="0" i="0" sz="900" u="none" cap="none" strike="noStrike">
                <a:solidFill>
                  <a:schemeClr val="lt1"/>
                </a:solidFill>
                <a:latin typeface="Arial"/>
                <a:ea typeface="Arial"/>
                <a:cs typeface="Arial"/>
                <a:sym typeface="Arial"/>
              </a:defRPr>
            </a:lvl5pPr>
            <a:lvl6pPr indent="-279400" lvl="5" marL="2743200" marR="0" rtl="0" algn="l">
              <a:lnSpc>
                <a:spcPct val="120000"/>
              </a:lnSpc>
              <a:spcBef>
                <a:spcPts val="500"/>
              </a:spcBef>
              <a:spcAft>
                <a:spcPts val="0"/>
              </a:spcAft>
              <a:buClr>
                <a:schemeClr val="accent6"/>
              </a:buClr>
              <a:buSzPts val="800"/>
              <a:buFont typeface="Noto Sans Symbols"/>
              <a:buChar char="▪"/>
              <a:defRPr b="0" i="0" sz="900" u="none" cap="none" strike="noStrike">
                <a:solidFill>
                  <a:schemeClr val="lt1"/>
                </a:solidFill>
                <a:latin typeface="Arial"/>
                <a:ea typeface="Arial"/>
                <a:cs typeface="Arial"/>
                <a:sym typeface="Arial"/>
              </a:defRPr>
            </a:lvl6pPr>
            <a:lvl7pPr indent="-279400" lvl="6" marL="3200400" marR="0" rtl="0" algn="l">
              <a:lnSpc>
                <a:spcPct val="120000"/>
              </a:lnSpc>
              <a:spcBef>
                <a:spcPts val="500"/>
              </a:spcBef>
              <a:spcAft>
                <a:spcPts val="0"/>
              </a:spcAft>
              <a:buClr>
                <a:schemeClr val="accent6"/>
              </a:buClr>
              <a:buSzPts val="800"/>
              <a:buFont typeface="Noto Sans Symbols"/>
              <a:buChar char="▪"/>
              <a:defRPr b="0" i="0" sz="900" u="none" cap="none" strike="noStrike">
                <a:solidFill>
                  <a:schemeClr val="lt1"/>
                </a:solidFill>
                <a:latin typeface="Arial"/>
                <a:ea typeface="Arial"/>
                <a:cs typeface="Arial"/>
                <a:sym typeface="Arial"/>
              </a:defRPr>
            </a:lvl7pPr>
            <a:lvl8pPr indent="-279400" lvl="7" marL="3657600" marR="0" rtl="0" algn="l">
              <a:lnSpc>
                <a:spcPct val="120000"/>
              </a:lnSpc>
              <a:spcBef>
                <a:spcPts val="500"/>
              </a:spcBef>
              <a:spcAft>
                <a:spcPts val="0"/>
              </a:spcAft>
              <a:buClr>
                <a:schemeClr val="accent6"/>
              </a:buClr>
              <a:buSzPts val="800"/>
              <a:buFont typeface="Noto Sans Symbols"/>
              <a:buChar char="▪"/>
              <a:defRPr b="0" i="0" sz="900" u="none" cap="none" strike="noStrike">
                <a:solidFill>
                  <a:schemeClr val="lt1"/>
                </a:solidFill>
                <a:latin typeface="Arial"/>
                <a:ea typeface="Arial"/>
                <a:cs typeface="Arial"/>
                <a:sym typeface="Arial"/>
              </a:defRPr>
            </a:lvl8pPr>
            <a:lvl9pPr indent="-279400" lvl="8" marL="4114800" marR="0" rtl="0" algn="l">
              <a:lnSpc>
                <a:spcPct val="120000"/>
              </a:lnSpc>
              <a:spcBef>
                <a:spcPts val="500"/>
              </a:spcBef>
              <a:spcAft>
                <a:spcPts val="500"/>
              </a:spcAft>
              <a:buClr>
                <a:schemeClr val="accent6"/>
              </a:buClr>
              <a:buSzPts val="800"/>
              <a:buFont typeface="Noto Sans Symbols"/>
              <a:buChar char="▪"/>
              <a:defRPr b="0" i="0" sz="900" u="none" cap="none" strike="noStrike">
                <a:solidFill>
                  <a:schemeClr val="lt1"/>
                </a:solidFill>
                <a:latin typeface="Arial"/>
                <a:ea typeface="Arial"/>
                <a:cs typeface="Arial"/>
                <a:sym typeface="Arial"/>
              </a:defRPr>
            </a:lvl9pPr>
          </a:lstStyle>
          <a:p/>
        </p:txBody>
      </p:sp>
      <p:sp>
        <p:nvSpPr>
          <p:cNvPr id="56" name="Google Shape;56;p13"/>
          <p:cNvSpPr txBox="1"/>
          <p:nvPr>
            <p:ph idx="10" type="dt"/>
          </p:nvPr>
        </p:nvSpPr>
        <p:spPr>
          <a:xfrm rot="5400000">
            <a:off x="-607549" y="3952953"/>
            <a:ext cx="1997047" cy="137160"/>
          </a:xfrm>
          <a:prstGeom prst="rect">
            <a:avLst/>
          </a:prstGeom>
          <a:noFill/>
          <a:ln>
            <a:noFill/>
          </a:ln>
        </p:spPr>
        <p:txBody>
          <a:bodyPr anchorCtr="0" anchor="t" bIns="34275" lIns="68575" spcFirstLastPara="1" rIns="68575" wrap="square" tIns="13700">
            <a:noAutofit/>
          </a:bodyPr>
          <a:lstStyle>
            <a:lvl1pPr lvl="0" marR="0" rtl="0" algn="r">
              <a:spcBef>
                <a:spcPts val="0"/>
              </a:spcBef>
              <a:spcAft>
                <a:spcPts val="0"/>
              </a:spcAft>
              <a:buSzPts val="11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7" name="Google Shape;57;p13"/>
          <p:cNvSpPr txBox="1"/>
          <p:nvPr>
            <p:ph idx="11" type="ftr"/>
          </p:nvPr>
        </p:nvSpPr>
        <p:spPr>
          <a:xfrm rot="5400000">
            <a:off x="-1677848" y="2745858"/>
            <a:ext cx="4414014" cy="134382"/>
          </a:xfrm>
          <a:prstGeom prst="rect">
            <a:avLst/>
          </a:prstGeom>
          <a:noFill/>
          <a:ln>
            <a:noFill/>
          </a:ln>
        </p:spPr>
        <p:txBody>
          <a:bodyPr anchorCtr="0" anchor="b" bIns="13700" lIns="68575" spcFirstLastPara="1" rIns="68575" wrap="square" tIns="34275">
            <a:noAutofit/>
          </a:bodyPr>
          <a:lstStyle>
            <a:lvl1pPr lvl="0" marR="0" rtl="0" algn="r">
              <a:spcBef>
                <a:spcPts val="0"/>
              </a:spcBef>
              <a:spcAft>
                <a:spcPts val="0"/>
              </a:spcAft>
              <a:buSzPts val="11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8" name="Google Shape;58;p13"/>
          <p:cNvSpPr txBox="1"/>
          <p:nvPr>
            <p:ph idx="12" type="sldNum"/>
          </p:nvPr>
        </p:nvSpPr>
        <p:spPr>
          <a:xfrm>
            <a:off x="118805" y="123444"/>
            <a:ext cx="477545" cy="242138"/>
          </a:xfrm>
          <a:prstGeom prst="rect">
            <a:avLst/>
          </a:prstGeom>
          <a:noFill/>
          <a:ln>
            <a:noFill/>
          </a:ln>
        </p:spPr>
        <p:txBody>
          <a:bodyPr anchorCtr="0" anchor="ctr" bIns="34275" lIns="68575" spcFirstLastPara="1" rIns="34275" wrap="square" tIns="34275">
            <a:noAutofit/>
          </a:bodyPr>
          <a:lstStyle>
            <a:lvl1pPr indent="0" lvl="0" marL="0" marR="0" rtl="0" algn="r">
              <a:spcBef>
                <a:spcPts val="0"/>
              </a:spcBef>
              <a:buNone/>
              <a:defRPr b="0" i="0" sz="1400" u="none" cap="none" strike="noStrike">
                <a:solidFill>
                  <a:schemeClr val="lt1"/>
                </a:solidFill>
                <a:latin typeface="Arial"/>
                <a:ea typeface="Arial"/>
                <a:cs typeface="Arial"/>
                <a:sym typeface="Arial"/>
              </a:defRPr>
            </a:lvl1pPr>
            <a:lvl2pPr indent="0" lvl="1" marL="0" marR="0" rtl="0" algn="r">
              <a:spcBef>
                <a:spcPts val="0"/>
              </a:spcBef>
              <a:buNone/>
              <a:defRPr b="0" i="0" sz="1400" u="none" cap="none" strike="noStrike">
                <a:solidFill>
                  <a:schemeClr val="lt1"/>
                </a:solidFill>
                <a:latin typeface="Arial"/>
                <a:ea typeface="Arial"/>
                <a:cs typeface="Arial"/>
                <a:sym typeface="Arial"/>
              </a:defRPr>
            </a:lvl2pPr>
            <a:lvl3pPr indent="0" lvl="2" marL="0" marR="0" rtl="0" algn="r">
              <a:spcBef>
                <a:spcPts val="0"/>
              </a:spcBef>
              <a:buNone/>
              <a:defRPr b="0" i="0" sz="1400" u="none" cap="none" strike="noStrike">
                <a:solidFill>
                  <a:schemeClr val="lt1"/>
                </a:solidFill>
                <a:latin typeface="Arial"/>
                <a:ea typeface="Arial"/>
                <a:cs typeface="Arial"/>
                <a:sym typeface="Arial"/>
              </a:defRPr>
            </a:lvl3pPr>
            <a:lvl4pPr indent="0" lvl="3" marL="0" marR="0" rtl="0" algn="r">
              <a:spcBef>
                <a:spcPts val="0"/>
              </a:spcBef>
              <a:buNone/>
              <a:defRPr b="0" i="0" sz="1400" u="none" cap="none" strike="noStrike">
                <a:solidFill>
                  <a:schemeClr val="lt1"/>
                </a:solidFill>
                <a:latin typeface="Arial"/>
                <a:ea typeface="Arial"/>
                <a:cs typeface="Arial"/>
                <a:sym typeface="Arial"/>
              </a:defRPr>
            </a:lvl4pPr>
            <a:lvl5pPr indent="0" lvl="4" marL="0" marR="0" rtl="0" algn="r">
              <a:spcBef>
                <a:spcPts val="0"/>
              </a:spcBef>
              <a:buNone/>
              <a:defRPr b="0" i="0" sz="1400" u="none" cap="none" strike="noStrike">
                <a:solidFill>
                  <a:schemeClr val="lt1"/>
                </a:solidFill>
                <a:latin typeface="Arial"/>
                <a:ea typeface="Arial"/>
                <a:cs typeface="Arial"/>
                <a:sym typeface="Arial"/>
              </a:defRPr>
            </a:lvl5pPr>
            <a:lvl6pPr indent="0" lvl="5" marL="0" marR="0" rtl="0" algn="r">
              <a:spcBef>
                <a:spcPts val="0"/>
              </a:spcBef>
              <a:buNone/>
              <a:defRPr b="0" i="0" sz="1400" u="none" cap="none" strike="noStrike">
                <a:solidFill>
                  <a:schemeClr val="lt1"/>
                </a:solidFill>
                <a:latin typeface="Arial"/>
                <a:ea typeface="Arial"/>
                <a:cs typeface="Arial"/>
                <a:sym typeface="Arial"/>
              </a:defRPr>
            </a:lvl6pPr>
            <a:lvl7pPr indent="0" lvl="6" marL="0" marR="0" rtl="0" algn="r">
              <a:spcBef>
                <a:spcPts val="0"/>
              </a:spcBef>
              <a:buNone/>
              <a:defRPr b="0" i="0" sz="1400" u="none" cap="none" strike="noStrike">
                <a:solidFill>
                  <a:schemeClr val="lt1"/>
                </a:solidFill>
                <a:latin typeface="Arial"/>
                <a:ea typeface="Arial"/>
                <a:cs typeface="Arial"/>
                <a:sym typeface="Arial"/>
              </a:defRPr>
            </a:lvl7pPr>
            <a:lvl8pPr indent="0" lvl="7" marL="0" marR="0" rtl="0" algn="r">
              <a:spcBef>
                <a:spcPts val="0"/>
              </a:spcBef>
              <a:buNone/>
              <a:defRPr b="0" i="0" sz="1400" u="none" cap="none" strike="noStrike">
                <a:solidFill>
                  <a:schemeClr val="lt1"/>
                </a:solidFill>
                <a:latin typeface="Arial"/>
                <a:ea typeface="Arial"/>
                <a:cs typeface="Arial"/>
                <a:sym typeface="Arial"/>
              </a:defRPr>
            </a:lvl8pPr>
            <a:lvl9pPr indent="0" lvl="8" marL="0" marR="0" rtl="0" algn="r">
              <a:spcBef>
                <a:spcPts val="0"/>
              </a:spcBef>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p:nvPr/>
        </p:nvSpPr>
        <p:spPr>
          <a:xfrm>
            <a:off x="721531" y="0"/>
            <a:ext cx="34289" cy="5143500"/>
          </a:xfrm>
          <a:prstGeom prst="rect">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ctrTitle"/>
          </p:nvPr>
        </p:nvSpPr>
        <p:spPr>
          <a:xfrm>
            <a:off x="1958850" y="949250"/>
            <a:ext cx="4138500" cy="1562100"/>
          </a:xfrm>
          <a:prstGeom prst="rect">
            <a:avLst/>
          </a:prstGeom>
          <a:noFill/>
          <a:ln>
            <a:noFill/>
          </a:ln>
        </p:spPr>
        <p:txBody>
          <a:bodyPr anchorCtr="0" anchor="t" bIns="34275" lIns="68575" spcFirstLastPara="1" rIns="68575" wrap="square" tIns="34275">
            <a:noAutofit/>
          </a:bodyPr>
          <a:lstStyle/>
          <a:p>
            <a:pPr indent="0" lvl="0" marL="0" rtl="0" algn="r">
              <a:lnSpc>
                <a:spcPct val="90000"/>
              </a:lnSpc>
              <a:spcBef>
                <a:spcPts val="0"/>
              </a:spcBef>
              <a:spcAft>
                <a:spcPts val="0"/>
              </a:spcAft>
              <a:buClr>
                <a:schemeClr val="lt1"/>
              </a:buClr>
              <a:buSzPts val="4050"/>
              <a:buFont typeface="Arial"/>
              <a:buNone/>
            </a:pPr>
            <a:r>
              <a:rPr b="1" lang="en" sz="2400">
                <a:latin typeface="Nunito"/>
                <a:ea typeface="Nunito"/>
                <a:cs typeface="Nunito"/>
                <a:sym typeface="Nunito"/>
              </a:rPr>
              <a:t>Using Classification Algorithms to Reduce </a:t>
            </a:r>
            <a:r>
              <a:rPr b="1" lang="en" sz="2400">
                <a:latin typeface="Nunito"/>
                <a:ea typeface="Nunito"/>
                <a:cs typeface="Nunito"/>
                <a:sym typeface="Nunito"/>
              </a:rPr>
              <a:t>Default Risk on Peer-to-Peer (P2P) Lending Platforms</a:t>
            </a:r>
            <a:endParaRPr b="1" sz="2400">
              <a:latin typeface="Nunito"/>
              <a:ea typeface="Nunito"/>
              <a:cs typeface="Nunito"/>
              <a:sym typeface="Nunito"/>
            </a:endParaRPr>
          </a:p>
        </p:txBody>
      </p:sp>
      <p:sp>
        <p:nvSpPr>
          <p:cNvPr id="166" name="Google Shape;166;p25"/>
          <p:cNvSpPr txBox="1"/>
          <p:nvPr>
            <p:ph idx="1" type="subTitle"/>
          </p:nvPr>
        </p:nvSpPr>
        <p:spPr>
          <a:xfrm>
            <a:off x="2079156" y="2760314"/>
            <a:ext cx="4018200" cy="870300"/>
          </a:xfrm>
          <a:prstGeom prst="rect">
            <a:avLst/>
          </a:prstGeom>
          <a:noFill/>
          <a:ln>
            <a:noFill/>
          </a:ln>
        </p:spPr>
        <p:txBody>
          <a:bodyPr anchorCtr="0" anchor="b" bIns="34275" lIns="68575" spcFirstLastPara="1" rIns="68575" wrap="square" tIns="0">
            <a:normAutofit fontScale="92500"/>
          </a:bodyPr>
          <a:lstStyle/>
          <a:p>
            <a:pPr indent="0" lvl="0" marL="0" rtl="0" algn="r">
              <a:lnSpc>
                <a:spcPct val="120000"/>
              </a:lnSpc>
              <a:spcBef>
                <a:spcPts val="0"/>
              </a:spcBef>
              <a:spcAft>
                <a:spcPts val="0"/>
              </a:spcAft>
              <a:buSzPct val="109090"/>
              <a:buNone/>
            </a:pPr>
            <a:r>
              <a:rPr lang="en" sz="1100">
                <a:latin typeface="Nunito"/>
                <a:ea typeface="Nunito"/>
                <a:cs typeface="Nunito"/>
                <a:sym typeface="Nunito"/>
              </a:rPr>
              <a:t>CIS 4321</a:t>
            </a:r>
            <a:endParaRPr sz="1100">
              <a:latin typeface="Nunito"/>
              <a:ea typeface="Nunito"/>
              <a:cs typeface="Nunito"/>
              <a:sym typeface="Nunito"/>
            </a:endParaRPr>
          </a:p>
          <a:p>
            <a:pPr indent="0" lvl="0" marL="0" rtl="0" algn="r">
              <a:lnSpc>
                <a:spcPct val="120000"/>
              </a:lnSpc>
              <a:spcBef>
                <a:spcPts val="1200"/>
              </a:spcBef>
              <a:spcAft>
                <a:spcPts val="0"/>
              </a:spcAft>
              <a:buSzPct val="109090"/>
              <a:buNone/>
            </a:pPr>
            <a:r>
              <a:rPr lang="en" sz="1100">
                <a:latin typeface="Nunito"/>
                <a:ea typeface="Nunito"/>
                <a:cs typeface="Nunito"/>
                <a:sym typeface="Nunito"/>
              </a:rPr>
              <a:t>Singer Li, Brandon Nguyen, Abhishek Yenumula, and Dan Trinh</a:t>
            </a:r>
            <a:endParaRPr sz="1100">
              <a:latin typeface="Nunito"/>
              <a:ea typeface="Nunito"/>
              <a:cs typeface="Nunito"/>
              <a:sym typeface="Nunito"/>
            </a:endParaRPr>
          </a:p>
          <a:p>
            <a:pPr indent="0" lvl="0" marL="0" rtl="0" algn="r">
              <a:lnSpc>
                <a:spcPct val="120000"/>
              </a:lnSpc>
              <a:spcBef>
                <a:spcPts val="1200"/>
              </a:spcBef>
              <a:spcAft>
                <a:spcPts val="0"/>
              </a:spcAft>
              <a:buSzPct val="109090"/>
              <a:buNone/>
            </a:pPr>
            <a:r>
              <a:rPr lang="en" sz="1100">
                <a:latin typeface="Nunito"/>
                <a:ea typeface="Nunito"/>
                <a:cs typeface="Nunito"/>
                <a:sym typeface="Nunito"/>
              </a:rPr>
              <a:t>14 May 2021</a:t>
            </a:r>
            <a:endParaRPr sz="1100">
              <a:latin typeface="Nunito"/>
              <a:ea typeface="Nunito"/>
              <a:cs typeface="Nunito"/>
              <a:sym typeface="Nunito"/>
            </a:endParaRPr>
          </a:p>
        </p:txBody>
      </p:sp>
      <p:cxnSp>
        <p:nvCxnSpPr>
          <p:cNvPr id="167" name="Google Shape;167;p25"/>
          <p:cNvCxnSpPr/>
          <p:nvPr/>
        </p:nvCxnSpPr>
        <p:spPr>
          <a:xfrm rot="10800000">
            <a:off x="2046000" y="2705650"/>
            <a:ext cx="39759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1942181" y="314267"/>
            <a:ext cx="5968800" cy="807900"/>
          </a:xfrm>
          <a:prstGeom prst="rect">
            <a:avLst/>
          </a:prstGeom>
          <a:noFill/>
          <a:ln>
            <a:noFill/>
          </a:ln>
        </p:spPr>
        <p:txBody>
          <a:bodyPr anchorCtr="0" anchor="t" bIns="34275" lIns="68575" spcFirstLastPara="1" rIns="68575" wrap="square" tIns="34275">
            <a:normAutofit/>
          </a:bodyPr>
          <a:lstStyle/>
          <a:p>
            <a:pPr indent="0" lvl="0" marL="0" marR="0" rtl="0" algn="r">
              <a:lnSpc>
                <a:spcPct val="90000"/>
              </a:lnSpc>
              <a:spcBef>
                <a:spcPts val="0"/>
              </a:spcBef>
              <a:spcAft>
                <a:spcPts val="0"/>
              </a:spcAft>
              <a:buClr>
                <a:schemeClr val="lt1"/>
              </a:buClr>
              <a:buSzPts val="2600"/>
              <a:buFont typeface="Arial"/>
              <a:buNone/>
            </a:pPr>
            <a:r>
              <a:rPr b="1" lang="en" sz="2650">
                <a:latin typeface="Nunito"/>
                <a:ea typeface="Nunito"/>
                <a:cs typeface="Nunito"/>
                <a:sym typeface="Nunito"/>
              </a:rPr>
              <a:t>Data Analysis </a:t>
            </a:r>
            <a:endParaRPr b="1" sz="2650">
              <a:latin typeface="Nunito"/>
              <a:ea typeface="Nunito"/>
              <a:cs typeface="Nunito"/>
              <a:sym typeface="Nunito"/>
            </a:endParaRPr>
          </a:p>
        </p:txBody>
      </p:sp>
      <p:sp>
        <p:nvSpPr>
          <p:cNvPr id="253" name="Google Shape;253;p34"/>
          <p:cNvSpPr txBox="1"/>
          <p:nvPr/>
        </p:nvSpPr>
        <p:spPr>
          <a:xfrm>
            <a:off x="985600" y="726025"/>
            <a:ext cx="5157300" cy="448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chemeClr val="lt1"/>
                </a:solidFill>
                <a:latin typeface="Nunito"/>
                <a:ea typeface="Nunito"/>
                <a:cs typeface="Nunito"/>
                <a:sym typeface="Nunito"/>
              </a:rPr>
              <a:t>Picking a Method of Analysis</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Four models chosen based on related literature</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i="1" lang="en">
                <a:solidFill>
                  <a:schemeClr val="lt1"/>
                </a:solidFill>
                <a:latin typeface="Nunito"/>
                <a:ea typeface="Nunito"/>
                <a:cs typeface="Nunito"/>
                <a:sym typeface="Nunito"/>
              </a:rPr>
              <a:t>k</a:t>
            </a:r>
            <a:r>
              <a:rPr lang="en">
                <a:solidFill>
                  <a:schemeClr val="lt1"/>
                </a:solidFill>
                <a:latin typeface="Nunito"/>
                <a:ea typeface="Nunito"/>
                <a:cs typeface="Nunito"/>
                <a:sym typeface="Nunito"/>
              </a:rPr>
              <a:t>-Nearest Neighbors</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Naive Bayes Classifier</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Classification Trees</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Random Forest</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SMOTE</a:t>
            </a:r>
            <a:r>
              <a:rPr lang="en">
                <a:solidFill>
                  <a:schemeClr val="lt1"/>
                </a:solidFill>
                <a:latin typeface="Nunito"/>
                <a:ea typeface="Nunito"/>
                <a:cs typeface="Nunito"/>
                <a:sym typeface="Nunito"/>
              </a:rPr>
              <a:t> for balancing data when fitting model.</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Parameter tuning</a:t>
            </a:r>
            <a:r>
              <a:rPr lang="en">
                <a:solidFill>
                  <a:schemeClr val="lt1"/>
                </a:solidFill>
                <a:latin typeface="Nunito"/>
                <a:ea typeface="Nunito"/>
                <a:cs typeface="Nunito"/>
                <a:sym typeface="Nunito"/>
              </a:rPr>
              <a:t> to optimize model performance.</a:t>
            </a:r>
            <a:endParaRPr>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b="1" lang="en" u="sng">
                <a:solidFill>
                  <a:schemeClr val="lt1"/>
                </a:solidFill>
                <a:latin typeface="Nunito"/>
                <a:ea typeface="Nunito"/>
                <a:cs typeface="Nunito"/>
                <a:sym typeface="Nunito"/>
              </a:rPr>
              <a:t>Analyzing Model Performance</a:t>
            </a:r>
            <a:endParaRPr b="1" u="sng">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Classification Matrix Metrics.</a:t>
            </a:r>
            <a:endParaRPr>
              <a:solidFill>
                <a:schemeClr val="lt1"/>
              </a:solidFill>
              <a:latin typeface="Nunito"/>
              <a:ea typeface="Nunito"/>
              <a:cs typeface="Nunito"/>
              <a:sym typeface="Nunito"/>
            </a:endParaRPr>
          </a:p>
          <a:p>
            <a:pPr indent="-317500" lvl="1" marL="914400" rtl="0" algn="l">
              <a:lnSpc>
                <a:spcPct val="10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Accuracy</a:t>
            </a:r>
            <a:endParaRPr>
              <a:solidFill>
                <a:schemeClr val="lt1"/>
              </a:solidFill>
              <a:latin typeface="Nunito"/>
              <a:ea typeface="Nunito"/>
              <a:cs typeface="Nunito"/>
              <a:sym typeface="Nunito"/>
            </a:endParaRPr>
          </a:p>
          <a:p>
            <a:pPr indent="-317500" lvl="1" marL="914400" rtl="0" algn="l">
              <a:lnSpc>
                <a:spcPct val="10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Precision</a:t>
            </a:r>
            <a:endParaRPr>
              <a:solidFill>
                <a:schemeClr val="lt1"/>
              </a:solidFill>
              <a:latin typeface="Nunito"/>
              <a:ea typeface="Nunito"/>
              <a:cs typeface="Nunito"/>
              <a:sym typeface="Nunito"/>
            </a:endParaRPr>
          </a:p>
          <a:p>
            <a:pPr indent="-317500" lvl="1" marL="914400" rtl="0" algn="l">
              <a:lnSpc>
                <a:spcPct val="10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Sensitivity (% of defaults correctly classified)</a:t>
            </a:r>
            <a:endParaRPr>
              <a:solidFill>
                <a:schemeClr val="lt1"/>
              </a:solidFill>
              <a:latin typeface="Nunito"/>
              <a:ea typeface="Nunito"/>
              <a:cs typeface="Nunito"/>
              <a:sym typeface="Nunito"/>
            </a:endParaRPr>
          </a:p>
          <a:p>
            <a:pPr indent="-317500" lvl="1" marL="914400" rtl="0" algn="l">
              <a:lnSpc>
                <a:spcPct val="10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Specificity (% of non-defaults correctly classified)</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ROC Curve</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Useful visualization for comparing model performance.</a:t>
            </a:r>
            <a:endParaRPr>
              <a:solidFill>
                <a:schemeClr val="lt1"/>
              </a:solidFill>
              <a:latin typeface="Nunito"/>
              <a:ea typeface="Nunito"/>
              <a:cs typeface="Nunito"/>
              <a:sym typeface="Nunito"/>
            </a:endParaRPr>
          </a:p>
        </p:txBody>
      </p:sp>
      <p:pic>
        <p:nvPicPr>
          <p:cNvPr id="254" name="Google Shape;254;p34"/>
          <p:cNvPicPr preferRelativeResize="0"/>
          <p:nvPr/>
        </p:nvPicPr>
        <p:blipFill>
          <a:blip r:embed="rId3">
            <a:alphaModFix/>
          </a:blip>
          <a:stretch>
            <a:fillRect/>
          </a:stretch>
        </p:blipFill>
        <p:spPr>
          <a:xfrm>
            <a:off x="6142900" y="1683387"/>
            <a:ext cx="2277900" cy="1776725"/>
          </a:xfrm>
          <a:prstGeom prst="rect">
            <a:avLst/>
          </a:prstGeom>
          <a:noFill/>
          <a:ln>
            <a:noFill/>
          </a:ln>
          <a:effectLst>
            <a:outerShdw blurRad="57150" rotWithShape="0" algn="bl" dir="5400000" dist="19050">
              <a:srgbClr val="000000">
                <a:alpha val="50000"/>
              </a:srgbClr>
            </a:outerShdw>
          </a:effectLst>
        </p:spPr>
      </p:pic>
      <p:pic>
        <p:nvPicPr>
          <p:cNvPr id="255" name="Google Shape;255;p34"/>
          <p:cNvPicPr preferRelativeResize="0"/>
          <p:nvPr/>
        </p:nvPicPr>
        <p:blipFill>
          <a:blip r:embed="rId4">
            <a:alphaModFix/>
          </a:blip>
          <a:stretch>
            <a:fillRect/>
          </a:stretch>
        </p:blipFill>
        <p:spPr>
          <a:xfrm>
            <a:off x="6142900" y="3652250"/>
            <a:ext cx="1685627" cy="12543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1958856" y="606042"/>
            <a:ext cx="5968800" cy="807900"/>
          </a:xfrm>
          <a:prstGeom prst="rect">
            <a:avLst/>
          </a:prstGeom>
          <a:noFill/>
          <a:ln>
            <a:noFill/>
          </a:ln>
        </p:spPr>
        <p:txBody>
          <a:bodyPr anchorCtr="0" anchor="t" bIns="34275" lIns="68575" spcFirstLastPara="1" rIns="68575" wrap="square" tIns="34275">
            <a:normAutofit/>
          </a:bodyPr>
          <a:lstStyle/>
          <a:p>
            <a:pPr indent="0" lvl="0" marL="0" marR="0" rtl="0" algn="r">
              <a:lnSpc>
                <a:spcPct val="90000"/>
              </a:lnSpc>
              <a:spcBef>
                <a:spcPts val="0"/>
              </a:spcBef>
              <a:spcAft>
                <a:spcPts val="0"/>
              </a:spcAft>
              <a:buClr>
                <a:schemeClr val="lt1"/>
              </a:buClr>
              <a:buSzPts val="2600"/>
              <a:buFont typeface="Arial"/>
              <a:buNone/>
            </a:pPr>
            <a:r>
              <a:rPr b="1" lang="en" sz="2650">
                <a:latin typeface="Nunito"/>
                <a:ea typeface="Nunito"/>
                <a:cs typeface="Nunito"/>
                <a:sym typeface="Nunito"/>
              </a:rPr>
              <a:t>Data Analysis, cont’d. </a:t>
            </a:r>
            <a:endParaRPr b="1" sz="2650">
              <a:latin typeface="Nunito"/>
              <a:ea typeface="Nunito"/>
              <a:cs typeface="Nunito"/>
              <a:sym typeface="Nunito"/>
            </a:endParaRPr>
          </a:p>
        </p:txBody>
      </p:sp>
      <p:pic>
        <p:nvPicPr>
          <p:cNvPr id="261" name="Google Shape;261;p35"/>
          <p:cNvPicPr preferRelativeResize="0"/>
          <p:nvPr/>
        </p:nvPicPr>
        <p:blipFill>
          <a:blip r:embed="rId3">
            <a:alphaModFix/>
          </a:blip>
          <a:stretch>
            <a:fillRect/>
          </a:stretch>
        </p:blipFill>
        <p:spPr>
          <a:xfrm>
            <a:off x="5894375" y="1884262"/>
            <a:ext cx="2421150" cy="1888475"/>
          </a:xfrm>
          <a:prstGeom prst="rect">
            <a:avLst/>
          </a:prstGeom>
          <a:noFill/>
          <a:ln>
            <a:noFill/>
          </a:ln>
          <a:effectLst>
            <a:outerShdw blurRad="57150" rotWithShape="0" algn="bl" dir="5400000" dist="19050">
              <a:srgbClr val="000000">
                <a:alpha val="50000"/>
              </a:srgbClr>
            </a:outerShdw>
          </a:effectLst>
        </p:spPr>
      </p:pic>
      <p:sp>
        <p:nvSpPr>
          <p:cNvPr id="262" name="Google Shape;262;p35"/>
          <p:cNvSpPr txBox="1"/>
          <p:nvPr/>
        </p:nvSpPr>
        <p:spPr>
          <a:xfrm>
            <a:off x="871275" y="1088450"/>
            <a:ext cx="4782600" cy="31812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lt1"/>
              </a:buClr>
              <a:buSzPts val="1400"/>
              <a:buFont typeface="Nunito"/>
              <a:buChar char="●"/>
            </a:pPr>
            <a:r>
              <a:rPr b="1" lang="en">
                <a:solidFill>
                  <a:schemeClr val="lt2"/>
                </a:solidFill>
                <a:latin typeface="Nunito"/>
                <a:ea typeface="Nunito"/>
                <a:cs typeface="Nunito"/>
                <a:sym typeface="Nunito"/>
              </a:rPr>
              <a:t>An optimal model</a:t>
            </a:r>
            <a:r>
              <a:rPr lang="en">
                <a:solidFill>
                  <a:schemeClr val="lt2"/>
                </a:solidFill>
                <a:latin typeface="Nunito"/>
                <a:ea typeface="Nunito"/>
                <a:cs typeface="Nunito"/>
                <a:sym typeface="Nunito"/>
              </a:rPr>
              <a:t> </a:t>
            </a:r>
            <a:r>
              <a:rPr lang="en">
                <a:solidFill>
                  <a:schemeClr val="lt1"/>
                </a:solidFill>
                <a:latin typeface="Nunito"/>
                <a:ea typeface="Nunito"/>
                <a:cs typeface="Nunito"/>
                <a:sym typeface="Nunito"/>
              </a:rPr>
              <a:t>will identify defaults effectively without significantly misclassifying non-defaults (</a:t>
            </a:r>
            <a:r>
              <a:rPr b="1" lang="en">
                <a:solidFill>
                  <a:schemeClr val="lt1"/>
                </a:solidFill>
                <a:latin typeface="Nunito"/>
                <a:ea typeface="Nunito"/>
                <a:cs typeface="Nunito"/>
                <a:sym typeface="Nunito"/>
              </a:rPr>
              <a:t>false positives</a:t>
            </a:r>
            <a:r>
              <a:rPr lang="en">
                <a:solidFill>
                  <a:schemeClr val="lt1"/>
                </a:solidFill>
                <a:latin typeface="Nunito"/>
                <a:ea typeface="Nunito"/>
                <a:cs typeface="Nunito"/>
                <a:sym typeface="Nunito"/>
              </a:rPr>
              <a:t>) and help make better business decisions.</a:t>
            </a:r>
            <a:endParaRPr>
              <a:solidFill>
                <a:schemeClr val="lt1"/>
              </a:solidFill>
              <a:latin typeface="Nunito"/>
              <a:ea typeface="Nunito"/>
              <a:cs typeface="Nunito"/>
              <a:sym typeface="Nunito"/>
            </a:endParaRPr>
          </a:p>
          <a:p>
            <a:pPr indent="-317500" lvl="0" marL="457200" rtl="0" algn="l">
              <a:lnSpc>
                <a:spcPct val="100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The confusion matrix scores the models and helps us determine their predictive power.</a:t>
            </a:r>
            <a:endParaRPr>
              <a:solidFill>
                <a:schemeClr val="lt1"/>
              </a:solidFill>
              <a:latin typeface="Nunito"/>
              <a:ea typeface="Nunito"/>
              <a:cs typeface="Nunito"/>
              <a:sym typeface="Nunito"/>
            </a:endParaRPr>
          </a:p>
          <a:p>
            <a:pPr indent="-317500" lvl="0" marL="457200" rtl="0" algn="l">
              <a:lnSpc>
                <a:spcPct val="100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Our results:</a:t>
            </a:r>
            <a:endParaRPr>
              <a:solidFill>
                <a:schemeClr val="lt1"/>
              </a:solidFill>
              <a:latin typeface="Nunito"/>
              <a:ea typeface="Nunito"/>
              <a:cs typeface="Nunito"/>
              <a:sym typeface="Nunito"/>
            </a:endParaRPr>
          </a:p>
          <a:p>
            <a:pPr indent="-292100" lvl="1" marL="914400" rtl="0" algn="l">
              <a:lnSpc>
                <a:spcPct val="100000"/>
              </a:lnSpc>
              <a:spcBef>
                <a:spcPts val="1200"/>
              </a:spcBef>
              <a:spcAft>
                <a:spcPts val="0"/>
              </a:spcAft>
              <a:buClr>
                <a:schemeClr val="accent6"/>
              </a:buClr>
              <a:buSzPts val="1000"/>
              <a:buFont typeface="Nunito"/>
              <a:buChar char="○"/>
            </a:pPr>
            <a:r>
              <a:rPr lang="en" sz="1000">
                <a:solidFill>
                  <a:schemeClr val="lt1"/>
                </a:solidFill>
                <a:latin typeface="Nunito"/>
                <a:ea typeface="Nunito"/>
                <a:cs typeface="Nunito"/>
                <a:sym typeface="Nunito"/>
              </a:rPr>
              <a:t>Naive Bayes model is biased towards non defaults vs. defaults.</a:t>
            </a:r>
            <a:endParaRPr sz="1000">
              <a:solidFill>
                <a:schemeClr val="lt1"/>
              </a:solidFill>
              <a:latin typeface="Nunito"/>
              <a:ea typeface="Nunito"/>
              <a:cs typeface="Nunito"/>
              <a:sym typeface="Nunito"/>
            </a:endParaRPr>
          </a:p>
          <a:p>
            <a:pPr indent="-292100" lvl="2" marL="1371600" rtl="0" algn="l">
              <a:lnSpc>
                <a:spcPct val="100000"/>
              </a:lnSpc>
              <a:spcBef>
                <a:spcPts val="1200"/>
              </a:spcBef>
              <a:spcAft>
                <a:spcPts val="0"/>
              </a:spcAft>
              <a:buClr>
                <a:schemeClr val="accent6"/>
              </a:buClr>
              <a:buSzPts val="1000"/>
              <a:buFont typeface="Nunito"/>
              <a:buChar char="■"/>
            </a:pPr>
            <a:r>
              <a:rPr lang="en" sz="1000">
                <a:solidFill>
                  <a:schemeClr val="lt1"/>
                </a:solidFill>
                <a:latin typeface="Nunito"/>
                <a:ea typeface="Nunito"/>
                <a:cs typeface="Nunito"/>
                <a:sym typeface="Nunito"/>
              </a:rPr>
              <a:t>Although it classifies people who would default effectively, </a:t>
            </a:r>
            <a:r>
              <a:rPr b="1" lang="en" sz="1000">
                <a:solidFill>
                  <a:schemeClr val="lt1"/>
                </a:solidFill>
                <a:latin typeface="Nunito"/>
                <a:ea typeface="Nunito"/>
                <a:cs typeface="Nunito"/>
                <a:sym typeface="Nunito"/>
              </a:rPr>
              <a:t>too many false positives</a:t>
            </a:r>
            <a:r>
              <a:rPr lang="en" sz="1000">
                <a:solidFill>
                  <a:schemeClr val="lt1"/>
                </a:solidFill>
                <a:latin typeface="Nunito"/>
                <a:ea typeface="Nunito"/>
                <a:cs typeface="Nunito"/>
                <a:sym typeface="Nunito"/>
              </a:rPr>
              <a:t> (low specificity).</a:t>
            </a:r>
            <a:endParaRPr sz="1000">
              <a:solidFill>
                <a:schemeClr val="lt1"/>
              </a:solidFill>
              <a:latin typeface="Nunito"/>
              <a:ea typeface="Nunito"/>
              <a:cs typeface="Nunito"/>
              <a:sym typeface="Nunito"/>
            </a:endParaRPr>
          </a:p>
          <a:p>
            <a:pPr indent="-292100" lvl="1" marL="914400" rtl="0" algn="l">
              <a:lnSpc>
                <a:spcPct val="100000"/>
              </a:lnSpc>
              <a:spcBef>
                <a:spcPts val="1200"/>
              </a:spcBef>
              <a:spcAft>
                <a:spcPts val="1000"/>
              </a:spcAft>
              <a:buClr>
                <a:schemeClr val="accent6"/>
              </a:buClr>
              <a:buSzPts val="1000"/>
              <a:buFont typeface="Nunito"/>
              <a:buChar char="○"/>
            </a:pPr>
            <a:r>
              <a:rPr lang="en" sz="1000">
                <a:solidFill>
                  <a:schemeClr val="lt1"/>
                </a:solidFill>
                <a:latin typeface="Nunito"/>
                <a:ea typeface="Nunito"/>
                <a:cs typeface="Nunito"/>
                <a:sym typeface="Nunito"/>
              </a:rPr>
              <a:t>The other three models performed similarly well and some had better scores in specific areas than other.   </a:t>
            </a:r>
            <a:endParaRPr b="1" i="1" sz="12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1957405" y="604364"/>
            <a:ext cx="5967300" cy="808800"/>
          </a:xfrm>
          <a:prstGeom prst="rect">
            <a:avLst/>
          </a:prstGeom>
        </p:spPr>
        <p:txBody>
          <a:bodyPr anchorCtr="0" anchor="t" bIns="34275" lIns="68575" spcFirstLastPara="1" rIns="68575" wrap="square" tIns="34275">
            <a:normAutofit/>
          </a:bodyPr>
          <a:lstStyle/>
          <a:p>
            <a:pPr indent="0" lvl="0" marL="0" rtl="0" algn="r">
              <a:spcBef>
                <a:spcPts val="0"/>
              </a:spcBef>
              <a:spcAft>
                <a:spcPts val="0"/>
              </a:spcAft>
              <a:buNone/>
            </a:pPr>
            <a:r>
              <a:rPr lang="en"/>
              <a:t>Summary of Findings</a:t>
            </a:r>
            <a:endParaRPr/>
          </a:p>
        </p:txBody>
      </p:sp>
      <p:sp>
        <p:nvSpPr>
          <p:cNvPr id="268" name="Google Shape;268;p36"/>
          <p:cNvSpPr txBox="1"/>
          <p:nvPr>
            <p:ph idx="1" type="body"/>
          </p:nvPr>
        </p:nvSpPr>
        <p:spPr>
          <a:xfrm>
            <a:off x="1955914" y="1217511"/>
            <a:ext cx="2922300" cy="535500"/>
          </a:xfrm>
          <a:prstGeom prst="rect">
            <a:avLst/>
          </a:prstGeom>
        </p:spPr>
        <p:txBody>
          <a:bodyPr anchorCtr="0" anchor="b" bIns="34275" lIns="68575" spcFirstLastPara="1" rIns="68575" wrap="square" tIns="34275">
            <a:noAutofit/>
          </a:bodyPr>
          <a:lstStyle/>
          <a:p>
            <a:pPr indent="0" lvl="0" marL="0" rtl="0" algn="l">
              <a:spcBef>
                <a:spcPts val="800"/>
              </a:spcBef>
              <a:spcAft>
                <a:spcPts val="500"/>
              </a:spcAft>
              <a:buNone/>
            </a:pPr>
            <a:r>
              <a:rPr lang="en"/>
              <a:t>Train Data	</a:t>
            </a:r>
            <a:endParaRPr/>
          </a:p>
        </p:txBody>
      </p:sp>
      <p:sp>
        <p:nvSpPr>
          <p:cNvPr id="269" name="Google Shape;269;p36"/>
          <p:cNvSpPr txBox="1"/>
          <p:nvPr>
            <p:ph idx="2" type="body"/>
          </p:nvPr>
        </p:nvSpPr>
        <p:spPr>
          <a:xfrm>
            <a:off x="1956964" y="2138498"/>
            <a:ext cx="2920200" cy="2303700"/>
          </a:xfrm>
          <a:prstGeom prst="rect">
            <a:avLst/>
          </a:prstGeom>
        </p:spPr>
        <p:txBody>
          <a:bodyPr anchorCtr="0" anchor="t" bIns="34275" lIns="68575" spcFirstLastPara="1" rIns="68575" wrap="square" tIns="34275">
            <a:normAutofit/>
          </a:bodyPr>
          <a:lstStyle/>
          <a:p>
            <a:pPr indent="0" lvl="0" marL="0" rtl="0" algn="l">
              <a:spcBef>
                <a:spcPts val="800"/>
              </a:spcBef>
              <a:spcAft>
                <a:spcPts val="500"/>
              </a:spcAft>
              <a:buNone/>
            </a:pPr>
            <a:r>
              <a:t/>
            </a:r>
            <a:endParaRPr/>
          </a:p>
        </p:txBody>
      </p:sp>
      <p:sp>
        <p:nvSpPr>
          <p:cNvPr id="270" name="Google Shape;270;p36"/>
          <p:cNvSpPr txBox="1"/>
          <p:nvPr>
            <p:ph idx="3" type="body"/>
          </p:nvPr>
        </p:nvSpPr>
        <p:spPr>
          <a:xfrm>
            <a:off x="4999976" y="1217511"/>
            <a:ext cx="2924700" cy="535500"/>
          </a:xfrm>
          <a:prstGeom prst="rect">
            <a:avLst/>
          </a:prstGeom>
        </p:spPr>
        <p:txBody>
          <a:bodyPr anchorCtr="0" anchor="b" bIns="34275" lIns="68575" spcFirstLastPara="1" rIns="68575" wrap="square" tIns="34275">
            <a:noAutofit/>
          </a:bodyPr>
          <a:lstStyle/>
          <a:p>
            <a:pPr indent="0" lvl="0" marL="0" rtl="0" algn="l">
              <a:spcBef>
                <a:spcPts val="800"/>
              </a:spcBef>
              <a:spcAft>
                <a:spcPts val="500"/>
              </a:spcAft>
              <a:buNone/>
            </a:pPr>
            <a:r>
              <a:rPr lang="en"/>
              <a:t>Test Data</a:t>
            </a:r>
            <a:endParaRPr/>
          </a:p>
        </p:txBody>
      </p:sp>
      <p:sp>
        <p:nvSpPr>
          <p:cNvPr id="271" name="Google Shape;271;p36"/>
          <p:cNvSpPr txBox="1"/>
          <p:nvPr>
            <p:ph idx="4" type="body"/>
          </p:nvPr>
        </p:nvSpPr>
        <p:spPr>
          <a:xfrm>
            <a:off x="4999976" y="2138498"/>
            <a:ext cx="2924700" cy="2303700"/>
          </a:xfrm>
          <a:prstGeom prst="rect">
            <a:avLst/>
          </a:prstGeom>
        </p:spPr>
        <p:txBody>
          <a:bodyPr anchorCtr="0" anchor="t" bIns="34275" lIns="68575" spcFirstLastPara="1" rIns="68575" wrap="square" tIns="34275">
            <a:normAutofit/>
          </a:bodyPr>
          <a:lstStyle/>
          <a:p>
            <a:pPr indent="0" lvl="0" marL="0" rtl="0" algn="l">
              <a:spcBef>
                <a:spcPts val="800"/>
              </a:spcBef>
              <a:spcAft>
                <a:spcPts val="500"/>
              </a:spcAft>
              <a:buNone/>
            </a:pPr>
            <a:r>
              <a:t/>
            </a:r>
            <a:endParaRPr/>
          </a:p>
        </p:txBody>
      </p:sp>
      <p:pic>
        <p:nvPicPr>
          <p:cNvPr id="272" name="Google Shape;272;p36"/>
          <p:cNvPicPr preferRelativeResize="0"/>
          <p:nvPr/>
        </p:nvPicPr>
        <p:blipFill>
          <a:blip r:embed="rId3">
            <a:alphaModFix/>
          </a:blip>
          <a:stretch>
            <a:fillRect/>
          </a:stretch>
        </p:blipFill>
        <p:spPr>
          <a:xfrm>
            <a:off x="4655650" y="1886875"/>
            <a:ext cx="3874125" cy="3087599"/>
          </a:xfrm>
          <a:prstGeom prst="rect">
            <a:avLst/>
          </a:prstGeom>
          <a:noFill/>
          <a:ln>
            <a:noFill/>
          </a:ln>
        </p:spPr>
      </p:pic>
      <p:pic>
        <p:nvPicPr>
          <p:cNvPr id="273" name="Google Shape;273;p36"/>
          <p:cNvPicPr preferRelativeResize="0"/>
          <p:nvPr/>
        </p:nvPicPr>
        <p:blipFill>
          <a:blip r:embed="rId4">
            <a:alphaModFix/>
          </a:blip>
          <a:stretch>
            <a:fillRect/>
          </a:stretch>
        </p:blipFill>
        <p:spPr>
          <a:xfrm>
            <a:off x="838625" y="1886875"/>
            <a:ext cx="3733376" cy="308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958856" y="606042"/>
            <a:ext cx="5968748" cy="807922"/>
          </a:xfrm>
          <a:prstGeom prst="rect">
            <a:avLst/>
          </a:prstGeom>
          <a:noFill/>
          <a:ln>
            <a:noFill/>
          </a:ln>
        </p:spPr>
        <p:txBody>
          <a:bodyPr anchorCtr="0" anchor="t" bIns="34275" lIns="68575" spcFirstLastPara="1" rIns="68575" wrap="square" tIns="34275">
            <a:normAutofit/>
          </a:bodyPr>
          <a:lstStyle/>
          <a:p>
            <a:pPr indent="0" lvl="0" marL="0" marR="0" rtl="0" algn="r">
              <a:lnSpc>
                <a:spcPct val="90000"/>
              </a:lnSpc>
              <a:spcBef>
                <a:spcPts val="0"/>
              </a:spcBef>
              <a:spcAft>
                <a:spcPts val="0"/>
              </a:spcAft>
              <a:buClr>
                <a:schemeClr val="lt1"/>
              </a:buClr>
              <a:buSzPts val="2600"/>
              <a:buFont typeface="Arial"/>
              <a:buNone/>
            </a:pPr>
            <a:r>
              <a:rPr b="1" lang="en" sz="2650">
                <a:latin typeface="Nunito"/>
                <a:ea typeface="Nunito"/>
                <a:cs typeface="Nunito"/>
                <a:sym typeface="Nunito"/>
              </a:rPr>
              <a:t>Summary of Findings, cont’d.</a:t>
            </a:r>
            <a:endParaRPr b="1" sz="2650">
              <a:latin typeface="Nunito"/>
              <a:ea typeface="Nunito"/>
              <a:cs typeface="Nunito"/>
              <a:sym typeface="Nunito"/>
            </a:endParaRPr>
          </a:p>
        </p:txBody>
      </p:sp>
      <p:sp>
        <p:nvSpPr>
          <p:cNvPr id="279" name="Google Shape;279;p37"/>
          <p:cNvSpPr txBox="1"/>
          <p:nvPr>
            <p:ph idx="1" type="body"/>
          </p:nvPr>
        </p:nvSpPr>
        <p:spPr>
          <a:xfrm>
            <a:off x="1200900" y="1178900"/>
            <a:ext cx="3371100" cy="3641400"/>
          </a:xfrm>
          <a:prstGeom prst="rect">
            <a:avLst/>
          </a:prstGeom>
          <a:noFill/>
          <a:ln>
            <a:noFill/>
          </a:ln>
        </p:spPr>
        <p:txBody>
          <a:bodyPr anchorCtr="0" anchor="t" bIns="34275" lIns="68575" spcFirstLastPara="1" rIns="68575" wrap="square" tIns="34275">
            <a:normAutofit/>
          </a:bodyPr>
          <a:lstStyle/>
          <a:p>
            <a:pPr indent="-260350" lvl="0" marL="254000" rtl="0" algn="l">
              <a:lnSpc>
                <a:spcPct val="100000"/>
              </a:lnSpc>
              <a:spcBef>
                <a:spcPts val="0"/>
              </a:spcBef>
              <a:spcAft>
                <a:spcPts val="0"/>
              </a:spcAft>
              <a:buSzPts val="1300"/>
              <a:buChar char="▪"/>
            </a:pPr>
            <a:r>
              <a:rPr lang="en" sz="1400">
                <a:latin typeface="Nunito"/>
                <a:ea typeface="Nunito"/>
                <a:cs typeface="Nunito"/>
                <a:sym typeface="Nunito"/>
              </a:rPr>
              <a:t>Out of the four models, Naive Bayes performed the worst.</a:t>
            </a:r>
            <a:endParaRPr sz="1400">
              <a:latin typeface="Nunito"/>
              <a:ea typeface="Nunito"/>
              <a:cs typeface="Nunito"/>
              <a:sym typeface="Nunito"/>
            </a:endParaRPr>
          </a:p>
          <a:p>
            <a:pPr indent="-260350" lvl="1" marL="596900" rtl="0" algn="l">
              <a:lnSpc>
                <a:spcPct val="100000"/>
              </a:lnSpc>
              <a:spcBef>
                <a:spcPts val="800"/>
              </a:spcBef>
              <a:spcAft>
                <a:spcPts val="0"/>
              </a:spcAft>
              <a:buClr>
                <a:schemeClr val="lt1"/>
              </a:buClr>
              <a:buSzPts val="1300"/>
              <a:buChar char="▪"/>
            </a:pPr>
            <a:r>
              <a:rPr lang="en">
                <a:latin typeface="Nunito"/>
                <a:ea typeface="Nunito"/>
                <a:cs typeface="Nunito"/>
                <a:sym typeface="Nunito"/>
              </a:rPr>
              <a:t>Sensitivity:100%</a:t>
            </a:r>
            <a:endParaRPr>
              <a:latin typeface="Nunito"/>
              <a:ea typeface="Nunito"/>
              <a:cs typeface="Nunito"/>
              <a:sym typeface="Nunito"/>
            </a:endParaRPr>
          </a:p>
          <a:p>
            <a:pPr indent="-260350" lvl="1" marL="596900" rtl="0" algn="l">
              <a:lnSpc>
                <a:spcPct val="100000"/>
              </a:lnSpc>
              <a:spcBef>
                <a:spcPts val="800"/>
              </a:spcBef>
              <a:spcAft>
                <a:spcPts val="0"/>
              </a:spcAft>
              <a:buClr>
                <a:schemeClr val="lt1"/>
              </a:buClr>
              <a:buSzPts val="1300"/>
              <a:buChar char="▪"/>
            </a:pPr>
            <a:r>
              <a:rPr lang="en">
                <a:latin typeface="Nunito"/>
                <a:ea typeface="Nunito"/>
                <a:cs typeface="Nunito"/>
                <a:sym typeface="Nunito"/>
              </a:rPr>
              <a:t>Specificity: 22%(train) and 23%(test).</a:t>
            </a:r>
            <a:endParaRPr>
              <a:latin typeface="Nunito"/>
              <a:ea typeface="Nunito"/>
              <a:cs typeface="Nunito"/>
              <a:sym typeface="Nunito"/>
            </a:endParaRPr>
          </a:p>
          <a:p>
            <a:pPr indent="-260350" lvl="0" marL="254000" rtl="0" algn="l">
              <a:lnSpc>
                <a:spcPct val="100000"/>
              </a:lnSpc>
              <a:spcBef>
                <a:spcPts val="800"/>
              </a:spcBef>
              <a:spcAft>
                <a:spcPts val="0"/>
              </a:spcAft>
              <a:buClr>
                <a:schemeClr val="lt1"/>
              </a:buClr>
              <a:buSzPts val="1300"/>
              <a:buFont typeface="Times New Roman"/>
              <a:buChar char="▪"/>
            </a:pPr>
            <a:r>
              <a:rPr lang="en" sz="1400">
                <a:latin typeface="Nunito"/>
                <a:ea typeface="Nunito"/>
                <a:cs typeface="Nunito"/>
                <a:sym typeface="Nunito"/>
              </a:rPr>
              <a:t>KNN, Classification Trees, and Random Forest models, their results were in the range around 60%-79% for each metric for both train and test data.</a:t>
            </a:r>
            <a:endParaRPr sz="1400">
              <a:latin typeface="Nunito"/>
              <a:ea typeface="Nunito"/>
              <a:cs typeface="Nunito"/>
              <a:sym typeface="Nunito"/>
            </a:endParaRPr>
          </a:p>
          <a:p>
            <a:pPr indent="-260350" lvl="0" marL="254000" rtl="0" algn="l">
              <a:lnSpc>
                <a:spcPct val="100000"/>
              </a:lnSpc>
              <a:spcBef>
                <a:spcPts val="800"/>
              </a:spcBef>
              <a:spcAft>
                <a:spcPts val="800"/>
              </a:spcAft>
              <a:buClr>
                <a:schemeClr val="lt2"/>
              </a:buClr>
              <a:buSzPts val="1300"/>
              <a:buFont typeface="Times New Roman"/>
              <a:buChar char="▪"/>
            </a:pPr>
            <a:r>
              <a:rPr b="1" lang="en" sz="1400">
                <a:solidFill>
                  <a:schemeClr val="lt2"/>
                </a:solidFill>
                <a:latin typeface="Nunito"/>
                <a:ea typeface="Nunito"/>
                <a:cs typeface="Nunito"/>
                <a:sym typeface="Nunito"/>
              </a:rPr>
              <a:t>Random Forest was the overall best-performing model</a:t>
            </a:r>
            <a:r>
              <a:rPr lang="en" sz="1400">
                <a:solidFill>
                  <a:schemeClr val="lt2"/>
                </a:solidFill>
                <a:latin typeface="Nunito"/>
                <a:ea typeface="Nunito"/>
                <a:cs typeface="Nunito"/>
                <a:sym typeface="Nunito"/>
              </a:rPr>
              <a:t>.</a:t>
            </a:r>
            <a:endParaRPr sz="1400">
              <a:solidFill>
                <a:schemeClr val="lt2"/>
              </a:solidFill>
              <a:latin typeface="Nunito"/>
              <a:ea typeface="Nunito"/>
              <a:cs typeface="Nunito"/>
              <a:sym typeface="Nunito"/>
            </a:endParaRPr>
          </a:p>
        </p:txBody>
      </p:sp>
      <p:pic>
        <p:nvPicPr>
          <p:cNvPr id="280" name="Google Shape;280;p37"/>
          <p:cNvPicPr preferRelativeResize="0"/>
          <p:nvPr/>
        </p:nvPicPr>
        <p:blipFill>
          <a:blip r:embed="rId3">
            <a:alphaModFix/>
          </a:blip>
          <a:stretch>
            <a:fillRect/>
          </a:stretch>
        </p:blipFill>
        <p:spPr>
          <a:xfrm>
            <a:off x="4850775" y="1313097"/>
            <a:ext cx="3076825" cy="2985592"/>
          </a:xfrm>
          <a:prstGeom prst="rect">
            <a:avLst/>
          </a:prstGeom>
          <a:noFill/>
          <a:ln>
            <a:noFill/>
          </a:ln>
        </p:spPr>
      </p:pic>
      <p:sp>
        <p:nvSpPr>
          <p:cNvPr id="281" name="Google Shape;281;p37"/>
          <p:cNvSpPr txBox="1"/>
          <p:nvPr/>
        </p:nvSpPr>
        <p:spPr>
          <a:xfrm>
            <a:off x="4850788" y="4350550"/>
            <a:ext cx="3076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Nunito"/>
                <a:ea typeface="Nunito"/>
                <a:cs typeface="Nunito"/>
                <a:sym typeface="Nunito"/>
              </a:rPr>
              <a:t>The ROC curve confirms Random Forest is the most effective</a:t>
            </a:r>
            <a:br>
              <a:rPr b="1" lang="en">
                <a:solidFill>
                  <a:schemeClr val="lt2"/>
                </a:solidFill>
                <a:latin typeface="Nunito"/>
                <a:ea typeface="Nunito"/>
                <a:cs typeface="Nunito"/>
                <a:sym typeface="Nunito"/>
              </a:rPr>
            </a:br>
            <a:r>
              <a:rPr b="1" lang="en">
                <a:solidFill>
                  <a:schemeClr val="lt2"/>
                </a:solidFill>
                <a:latin typeface="Nunito"/>
                <a:ea typeface="Nunito"/>
                <a:cs typeface="Nunito"/>
                <a:sym typeface="Nunito"/>
              </a:rPr>
              <a:t>(has greatest AUC value)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1958856" y="606042"/>
            <a:ext cx="5968748" cy="807922"/>
          </a:xfrm>
          <a:prstGeom prst="rect">
            <a:avLst/>
          </a:prstGeom>
          <a:noFill/>
          <a:ln>
            <a:noFill/>
          </a:ln>
        </p:spPr>
        <p:txBody>
          <a:bodyPr anchorCtr="0" anchor="t" bIns="34275" lIns="68575" spcFirstLastPara="1" rIns="68575" wrap="square" tIns="34275">
            <a:normAutofit/>
          </a:bodyPr>
          <a:lstStyle/>
          <a:p>
            <a:pPr indent="0" lvl="0" marL="0" rtl="0" algn="r">
              <a:lnSpc>
                <a:spcPct val="90000"/>
              </a:lnSpc>
              <a:spcBef>
                <a:spcPts val="0"/>
              </a:spcBef>
              <a:spcAft>
                <a:spcPts val="0"/>
              </a:spcAft>
              <a:buClr>
                <a:schemeClr val="lt1"/>
              </a:buClr>
              <a:buSzPts val="2600"/>
              <a:buFont typeface="Arial"/>
              <a:buNone/>
            </a:pPr>
            <a:r>
              <a:rPr b="1" lang="en" sz="2650">
                <a:latin typeface="Nunito"/>
                <a:ea typeface="Nunito"/>
                <a:cs typeface="Nunito"/>
                <a:sym typeface="Nunito"/>
              </a:rPr>
              <a:t>Im</a:t>
            </a:r>
            <a:r>
              <a:rPr b="1" lang="en" sz="2650">
                <a:latin typeface="Nunito"/>
                <a:ea typeface="Nunito"/>
                <a:cs typeface="Nunito"/>
                <a:sym typeface="Nunito"/>
              </a:rPr>
              <a:t>plications</a:t>
            </a:r>
            <a:endParaRPr sz="2400"/>
          </a:p>
        </p:txBody>
      </p:sp>
      <p:sp>
        <p:nvSpPr>
          <p:cNvPr id="287" name="Google Shape;287;p38"/>
          <p:cNvSpPr txBox="1"/>
          <p:nvPr/>
        </p:nvSpPr>
        <p:spPr>
          <a:xfrm>
            <a:off x="1272025" y="1413975"/>
            <a:ext cx="5379300" cy="2648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mining algorithms are effective tools for managing default risk.</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Given our model’s predictive power, Bondora can use this to effectively make decisions that </a:t>
            </a:r>
            <a:r>
              <a:rPr b="1" lang="en">
                <a:solidFill>
                  <a:schemeClr val="lt1"/>
                </a:solidFill>
                <a:latin typeface="Nunito"/>
                <a:ea typeface="Nunito"/>
                <a:cs typeface="Nunito"/>
                <a:sym typeface="Nunito"/>
              </a:rPr>
              <a:t>reduce risk of default</a:t>
            </a:r>
            <a:r>
              <a:rPr lang="en">
                <a:solidFill>
                  <a:schemeClr val="lt1"/>
                </a:solidFill>
                <a:latin typeface="Nunito"/>
                <a:ea typeface="Nunito"/>
                <a:cs typeface="Nunito"/>
                <a:sym typeface="Nunito"/>
              </a:rPr>
              <a:t>. This:</a:t>
            </a:r>
            <a:endParaRPr>
              <a:solidFill>
                <a:schemeClr val="lt1"/>
              </a:solidFill>
              <a:latin typeface="Nunito"/>
              <a:ea typeface="Nunito"/>
              <a:cs typeface="Nunito"/>
              <a:sym typeface="Nunito"/>
            </a:endParaRPr>
          </a:p>
          <a:p>
            <a:pPr indent="-317500" lvl="1" marL="9144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Reduces the need to initiate legal action to collect.</a:t>
            </a:r>
            <a:endParaRPr>
              <a:solidFill>
                <a:schemeClr val="lt1"/>
              </a:solidFill>
              <a:latin typeface="Nunito"/>
              <a:ea typeface="Nunito"/>
              <a:cs typeface="Nunito"/>
              <a:sym typeface="Nunito"/>
            </a:endParaRPr>
          </a:p>
          <a:p>
            <a:pPr indent="-317500" lvl="1" marL="9144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Improves service quality for potential lenders.</a:t>
            </a:r>
            <a:endParaRPr>
              <a:solidFill>
                <a:schemeClr val="lt1"/>
              </a:solidFill>
              <a:latin typeface="Nunito"/>
              <a:ea typeface="Nunito"/>
              <a:cs typeface="Nunito"/>
              <a:sym typeface="Nunito"/>
            </a:endParaRPr>
          </a:p>
          <a:p>
            <a:pPr indent="-317500" lvl="1" marL="914400" rtl="0" algn="l">
              <a:lnSpc>
                <a:spcPct val="115000"/>
              </a:lnSpc>
              <a:spcBef>
                <a:spcPts val="1000"/>
              </a:spcBef>
              <a:spcAft>
                <a:spcPts val="1000"/>
              </a:spcAft>
              <a:buClr>
                <a:schemeClr val="lt1"/>
              </a:buClr>
              <a:buSzPts val="1400"/>
              <a:buFont typeface="Nunito"/>
              <a:buChar char="○"/>
            </a:pPr>
            <a:r>
              <a:rPr lang="en">
                <a:solidFill>
                  <a:schemeClr val="lt1"/>
                </a:solidFill>
                <a:latin typeface="Nunito"/>
                <a:ea typeface="Nunito"/>
                <a:cs typeface="Nunito"/>
                <a:sym typeface="Nunito"/>
              </a:rPr>
              <a:t>Reduce losses from defaults.</a:t>
            </a:r>
            <a:endParaRPr>
              <a:solidFill>
                <a:schemeClr val="lt1"/>
              </a:solidFill>
              <a:latin typeface="Nunito"/>
              <a:ea typeface="Nunito"/>
              <a:cs typeface="Nunito"/>
              <a:sym typeface="Nunito"/>
            </a:endParaRPr>
          </a:p>
        </p:txBody>
      </p:sp>
      <p:sp>
        <p:nvSpPr>
          <p:cNvPr id="288" name="Google Shape;288;p38"/>
          <p:cNvSpPr txBox="1"/>
          <p:nvPr/>
        </p:nvSpPr>
        <p:spPr>
          <a:xfrm>
            <a:off x="7295550" y="890775"/>
            <a:ext cx="4673100" cy="54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289" name="Google Shape;289;p38"/>
          <p:cNvGrpSpPr/>
          <p:nvPr/>
        </p:nvGrpSpPr>
        <p:grpSpPr>
          <a:xfrm>
            <a:off x="6829305" y="2343160"/>
            <a:ext cx="1497263" cy="1433020"/>
            <a:chOff x="5199950" y="1374000"/>
            <a:chExt cx="3261300" cy="2840475"/>
          </a:xfrm>
        </p:grpSpPr>
        <p:pic>
          <p:nvPicPr>
            <p:cNvPr id="290" name="Google Shape;290;p38"/>
            <p:cNvPicPr preferRelativeResize="0"/>
            <p:nvPr/>
          </p:nvPicPr>
          <p:blipFill rotWithShape="1">
            <a:blip r:embed="rId3">
              <a:alphaModFix/>
            </a:blip>
            <a:srcRect b="0" l="23561" r="20672" t="0"/>
            <a:stretch/>
          </p:blipFill>
          <p:spPr>
            <a:xfrm>
              <a:off x="5199950" y="1374000"/>
              <a:ext cx="3261300" cy="2800500"/>
            </a:xfrm>
            <a:prstGeom prst="ellipse">
              <a:avLst/>
            </a:prstGeom>
            <a:noFill/>
            <a:ln>
              <a:noFill/>
            </a:ln>
            <a:effectLst>
              <a:outerShdw blurRad="57150" rotWithShape="0" algn="bl" dir="5400000" dist="19050">
                <a:srgbClr val="000000">
                  <a:alpha val="50000"/>
                </a:srgbClr>
              </a:outerShdw>
            </a:effectLst>
          </p:spPr>
        </p:pic>
        <p:sp>
          <p:nvSpPr>
            <p:cNvPr id="291" name="Google Shape;291;p38"/>
            <p:cNvSpPr/>
            <p:nvPr/>
          </p:nvSpPr>
          <p:spPr>
            <a:xfrm>
              <a:off x="5199950" y="1413975"/>
              <a:ext cx="3261300" cy="2800500"/>
            </a:xfrm>
            <a:prstGeom prst="flowChartSummingJunction">
              <a:avLst/>
            </a:prstGeom>
            <a:noFill/>
            <a:ln cap="flat" cmpd="sng" w="762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1958856" y="606042"/>
            <a:ext cx="5968748" cy="807922"/>
          </a:xfrm>
          <a:prstGeom prst="rect">
            <a:avLst/>
          </a:prstGeom>
          <a:noFill/>
          <a:ln>
            <a:noFill/>
          </a:ln>
        </p:spPr>
        <p:txBody>
          <a:bodyPr anchorCtr="0" anchor="t" bIns="34275" lIns="68575" spcFirstLastPara="1" rIns="68575" wrap="square" tIns="34275">
            <a:normAutofit/>
          </a:bodyPr>
          <a:lstStyle/>
          <a:p>
            <a:pPr indent="0" lvl="0" marL="0" rtl="0" algn="r">
              <a:spcBef>
                <a:spcPts val="0"/>
              </a:spcBef>
              <a:spcAft>
                <a:spcPts val="0"/>
              </a:spcAft>
              <a:buClr>
                <a:schemeClr val="lt1"/>
              </a:buClr>
              <a:buSzPts val="2600"/>
              <a:buFont typeface="Arial"/>
              <a:buNone/>
            </a:pPr>
            <a:r>
              <a:rPr b="1" lang="en" sz="2650">
                <a:latin typeface="Nunito"/>
                <a:ea typeface="Nunito"/>
                <a:cs typeface="Nunito"/>
                <a:sym typeface="Nunito"/>
              </a:rPr>
              <a:t>Limitations</a:t>
            </a:r>
            <a:endParaRPr sz="2400"/>
          </a:p>
          <a:p>
            <a:pPr indent="0" lvl="0" marL="0" rtl="0" algn="r">
              <a:lnSpc>
                <a:spcPct val="90000"/>
              </a:lnSpc>
              <a:spcBef>
                <a:spcPts val="0"/>
              </a:spcBef>
              <a:spcAft>
                <a:spcPts val="0"/>
              </a:spcAft>
              <a:buClr>
                <a:schemeClr val="lt1"/>
              </a:buClr>
              <a:buSzPts val="2600"/>
              <a:buFont typeface="Arial"/>
              <a:buNone/>
            </a:pPr>
            <a:r>
              <a:t/>
            </a:r>
            <a:endParaRPr sz="2400"/>
          </a:p>
        </p:txBody>
      </p:sp>
      <p:sp>
        <p:nvSpPr>
          <p:cNvPr id="297" name="Google Shape;297;p39"/>
          <p:cNvSpPr txBox="1"/>
          <p:nvPr/>
        </p:nvSpPr>
        <p:spPr>
          <a:xfrm>
            <a:off x="970425" y="1209000"/>
            <a:ext cx="5379300" cy="227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Indiscriminate of external factors like economic conditions.</a:t>
            </a:r>
            <a:endParaRPr>
              <a:solidFill>
                <a:schemeClr val="lt1"/>
              </a:solidFill>
              <a:latin typeface="Nunito"/>
              <a:ea typeface="Nunito"/>
              <a:cs typeface="Nunito"/>
              <a:sym typeface="Nunito"/>
            </a:endParaRPr>
          </a:p>
          <a:p>
            <a:pPr indent="-317500" lvl="1" marL="9144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The COVID-19 pandemic is not indicative of typical economic conditions.</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Model only applies to four countries (Estonia, Spain, Finland, and Slovakia).</a:t>
            </a:r>
            <a:endParaRPr>
              <a:solidFill>
                <a:schemeClr val="lt1"/>
              </a:solidFill>
              <a:latin typeface="Nunito"/>
              <a:ea typeface="Nunito"/>
              <a:cs typeface="Nunito"/>
              <a:sym typeface="Nunito"/>
            </a:endParaRPr>
          </a:p>
          <a:p>
            <a:pPr indent="-317500" lvl="1" marL="914400" rtl="0" algn="l">
              <a:lnSpc>
                <a:spcPct val="115000"/>
              </a:lnSpc>
              <a:spcBef>
                <a:spcPts val="1000"/>
              </a:spcBef>
              <a:spcAft>
                <a:spcPts val="1000"/>
              </a:spcAft>
              <a:buClr>
                <a:schemeClr val="lt1"/>
              </a:buClr>
              <a:buSzPts val="1400"/>
              <a:buFont typeface="Nunito"/>
              <a:buChar char="○"/>
            </a:pPr>
            <a:r>
              <a:rPr lang="en">
                <a:solidFill>
                  <a:schemeClr val="lt1"/>
                </a:solidFill>
                <a:latin typeface="Nunito"/>
                <a:ea typeface="Nunito"/>
                <a:cs typeface="Nunito"/>
                <a:sym typeface="Nunito"/>
              </a:rPr>
              <a:t>Default risk will need to be reassessed if Bondora expands to other nations.</a:t>
            </a:r>
            <a:endParaRPr>
              <a:solidFill>
                <a:schemeClr val="lt1"/>
              </a:solidFill>
              <a:latin typeface="Nunito"/>
              <a:ea typeface="Nunito"/>
              <a:cs typeface="Nunito"/>
              <a:sym typeface="Nunito"/>
            </a:endParaRPr>
          </a:p>
        </p:txBody>
      </p:sp>
      <p:pic>
        <p:nvPicPr>
          <p:cNvPr id="298" name="Google Shape;298;p39"/>
          <p:cNvPicPr preferRelativeResize="0"/>
          <p:nvPr/>
        </p:nvPicPr>
        <p:blipFill>
          <a:blip r:embed="rId3">
            <a:alphaModFix/>
          </a:blip>
          <a:stretch>
            <a:fillRect/>
          </a:stretch>
        </p:blipFill>
        <p:spPr>
          <a:xfrm>
            <a:off x="6425450" y="2797550"/>
            <a:ext cx="1885749" cy="1446500"/>
          </a:xfrm>
          <a:prstGeom prst="rect">
            <a:avLst/>
          </a:prstGeom>
          <a:noFill/>
          <a:ln>
            <a:noFill/>
          </a:ln>
          <a:effectLst>
            <a:outerShdw blurRad="57150" rotWithShape="0" algn="bl" dir="5400000" dist="19050">
              <a:srgbClr val="000000">
                <a:alpha val="50000"/>
              </a:srgbClr>
            </a:outerShdw>
          </a:effectLst>
        </p:spPr>
      </p:pic>
      <p:pic>
        <p:nvPicPr>
          <p:cNvPr id="299" name="Google Shape;299;p39"/>
          <p:cNvPicPr preferRelativeResize="0"/>
          <p:nvPr/>
        </p:nvPicPr>
        <p:blipFill>
          <a:blip r:embed="rId4">
            <a:alphaModFix/>
          </a:blip>
          <a:stretch>
            <a:fillRect/>
          </a:stretch>
        </p:blipFill>
        <p:spPr>
          <a:xfrm>
            <a:off x="6425448" y="1413975"/>
            <a:ext cx="1885750" cy="990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1958850" y="606046"/>
            <a:ext cx="5968800" cy="437100"/>
          </a:xfrm>
          <a:prstGeom prst="rect">
            <a:avLst/>
          </a:prstGeom>
          <a:noFill/>
          <a:ln>
            <a:noFill/>
          </a:ln>
        </p:spPr>
        <p:txBody>
          <a:bodyPr anchorCtr="0" anchor="t" bIns="34275" lIns="68575" spcFirstLastPara="1" rIns="68575" wrap="square" tIns="34275">
            <a:normAutofit fontScale="90000"/>
          </a:bodyPr>
          <a:lstStyle/>
          <a:p>
            <a:pPr indent="0" lvl="0" marL="0" rtl="0" algn="r">
              <a:spcBef>
                <a:spcPts val="0"/>
              </a:spcBef>
              <a:spcAft>
                <a:spcPts val="0"/>
              </a:spcAft>
              <a:buClr>
                <a:schemeClr val="lt1"/>
              </a:buClr>
              <a:buSzPct val="98113"/>
              <a:buFont typeface="Arial"/>
              <a:buNone/>
            </a:pPr>
            <a:r>
              <a:rPr b="1" lang="en" sz="2650">
                <a:latin typeface="Nunito"/>
                <a:ea typeface="Nunito"/>
                <a:cs typeface="Nunito"/>
                <a:sym typeface="Nunito"/>
              </a:rPr>
              <a:t>Future Steps</a:t>
            </a:r>
            <a:endParaRPr sz="2400"/>
          </a:p>
          <a:p>
            <a:pPr indent="0" lvl="0" marL="0" rtl="0" algn="r">
              <a:spcBef>
                <a:spcPts val="0"/>
              </a:spcBef>
              <a:spcAft>
                <a:spcPts val="0"/>
              </a:spcAft>
              <a:buClr>
                <a:schemeClr val="lt1"/>
              </a:buClr>
              <a:buSzPct val="108333"/>
              <a:buFont typeface="Arial"/>
              <a:buNone/>
            </a:pPr>
            <a:r>
              <a:t/>
            </a:r>
            <a:endParaRPr sz="2400"/>
          </a:p>
          <a:p>
            <a:pPr indent="0" lvl="0" marL="0" rtl="0" algn="r">
              <a:lnSpc>
                <a:spcPct val="90000"/>
              </a:lnSpc>
              <a:spcBef>
                <a:spcPts val="0"/>
              </a:spcBef>
              <a:spcAft>
                <a:spcPts val="0"/>
              </a:spcAft>
              <a:buClr>
                <a:schemeClr val="lt1"/>
              </a:buClr>
              <a:buSzPct val="108333"/>
              <a:buFont typeface="Arial"/>
              <a:buNone/>
            </a:pPr>
            <a:r>
              <a:t/>
            </a:r>
            <a:endParaRPr sz="2400"/>
          </a:p>
        </p:txBody>
      </p:sp>
      <p:sp>
        <p:nvSpPr>
          <p:cNvPr id="305" name="Google Shape;305;p40"/>
          <p:cNvSpPr txBox="1"/>
          <p:nvPr/>
        </p:nvSpPr>
        <p:spPr>
          <a:xfrm>
            <a:off x="952950" y="1155600"/>
            <a:ext cx="68154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AutoNum type="arabicPeriod"/>
            </a:pPr>
            <a:r>
              <a:rPr b="1" lang="en">
                <a:solidFill>
                  <a:schemeClr val="lt1"/>
                </a:solidFill>
                <a:latin typeface="Nunito"/>
                <a:ea typeface="Nunito"/>
                <a:cs typeface="Nunito"/>
                <a:sym typeface="Nunito"/>
              </a:rPr>
              <a:t>Account for time period (recession periods)</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AutoNum type="alphaLcPeriod"/>
            </a:pPr>
            <a:r>
              <a:rPr lang="en">
                <a:solidFill>
                  <a:schemeClr val="lt1"/>
                </a:solidFill>
                <a:latin typeface="Nunito"/>
                <a:ea typeface="Nunito"/>
                <a:cs typeface="Nunito"/>
                <a:sym typeface="Nunito"/>
              </a:rPr>
              <a:t>Model might be more accurate if data limited by time period.</a:t>
            </a:r>
            <a:br>
              <a:rPr lang="en">
                <a:solidFill>
                  <a:schemeClr val="lt1"/>
                </a:solidFill>
                <a:latin typeface="Nunito"/>
                <a:ea typeface="Nunito"/>
                <a:cs typeface="Nunito"/>
                <a:sym typeface="Nunito"/>
              </a:rPr>
            </a:b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AutoNum type="arabicPeriod"/>
            </a:pPr>
            <a:r>
              <a:rPr b="1" lang="en">
                <a:solidFill>
                  <a:schemeClr val="lt1"/>
                </a:solidFill>
                <a:latin typeface="Nunito"/>
                <a:ea typeface="Nunito"/>
                <a:cs typeface="Nunito"/>
                <a:sym typeface="Nunito"/>
              </a:rPr>
              <a:t>Explore variable significance</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AutoNum type="alphaLcPeriod"/>
            </a:pPr>
            <a:r>
              <a:rPr lang="en">
                <a:solidFill>
                  <a:schemeClr val="lt1"/>
                </a:solidFill>
                <a:latin typeface="Nunito"/>
                <a:ea typeface="Nunito"/>
                <a:cs typeface="Nunito"/>
                <a:sym typeface="Nunito"/>
              </a:rPr>
              <a:t>Some predictors are more impactful than others.</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AutoNum type="alphaLcPeriod"/>
            </a:pPr>
            <a:r>
              <a:rPr lang="en">
                <a:solidFill>
                  <a:schemeClr val="lt1"/>
                </a:solidFill>
                <a:latin typeface="Nunito"/>
                <a:ea typeface="Nunito"/>
                <a:cs typeface="Nunito"/>
                <a:sym typeface="Nunito"/>
              </a:rPr>
              <a:t>Methods like logistic regression can offer such insight.</a:t>
            </a:r>
            <a:br>
              <a:rPr lang="en">
                <a:solidFill>
                  <a:schemeClr val="lt1"/>
                </a:solidFill>
                <a:latin typeface="Nunito"/>
                <a:ea typeface="Nunito"/>
                <a:cs typeface="Nunito"/>
                <a:sym typeface="Nunito"/>
              </a:rPr>
            </a:b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AutoNum type="arabicPeriod"/>
            </a:pPr>
            <a:r>
              <a:rPr b="1" lang="en">
                <a:solidFill>
                  <a:schemeClr val="lt1"/>
                </a:solidFill>
                <a:latin typeface="Nunito"/>
                <a:ea typeface="Nunito"/>
                <a:cs typeface="Nunito"/>
                <a:sym typeface="Nunito"/>
              </a:rPr>
              <a:t>Test individual models for each country</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AutoNum type="alphaLcPeriod"/>
            </a:pPr>
            <a:r>
              <a:rPr lang="en">
                <a:solidFill>
                  <a:schemeClr val="lt1"/>
                </a:solidFill>
                <a:latin typeface="Nunito"/>
                <a:ea typeface="Nunito"/>
                <a:cs typeface="Nunito"/>
                <a:sym typeface="Nunito"/>
              </a:rPr>
              <a:t>Build a model for each country instead of one aggregate model.</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AutoNum type="alphaLcPeriod"/>
            </a:pPr>
            <a:r>
              <a:rPr lang="en">
                <a:solidFill>
                  <a:schemeClr val="lt1"/>
                </a:solidFill>
                <a:latin typeface="Nunito"/>
                <a:ea typeface="Nunito"/>
                <a:cs typeface="Nunito"/>
                <a:sym typeface="Nunito"/>
              </a:rPr>
              <a:t>Bondora can then leverage each country’s </a:t>
            </a:r>
            <a:r>
              <a:rPr b="1" lang="en">
                <a:solidFill>
                  <a:schemeClr val="lt1"/>
                </a:solidFill>
                <a:latin typeface="Nunito"/>
                <a:ea typeface="Nunito"/>
                <a:cs typeface="Nunito"/>
                <a:sym typeface="Nunito"/>
              </a:rPr>
              <a:t>credit score system</a:t>
            </a:r>
            <a:r>
              <a:rPr lang="en">
                <a:solidFill>
                  <a:schemeClr val="lt1"/>
                </a:solidFill>
                <a:latin typeface="Nunito"/>
                <a:ea typeface="Nunito"/>
                <a:cs typeface="Nunito"/>
                <a:sym typeface="Nunito"/>
              </a:rPr>
              <a:t> in calculating defaults.</a:t>
            </a:r>
            <a:endParaRPr>
              <a:solidFill>
                <a:schemeClr val="lt1"/>
              </a:solidFill>
              <a:latin typeface="Nunito"/>
              <a:ea typeface="Nunito"/>
              <a:cs typeface="Nunito"/>
              <a:sym typeface="Nunito"/>
            </a:endParaRPr>
          </a:p>
        </p:txBody>
      </p:sp>
      <p:pic>
        <p:nvPicPr>
          <p:cNvPr id="306" name="Google Shape;306;p40"/>
          <p:cNvPicPr preferRelativeResize="0"/>
          <p:nvPr/>
        </p:nvPicPr>
        <p:blipFill>
          <a:blip r:embed="rId3">
            <a:alphaModFix/>
          </a:blip>
          <a:stretch>
            <a:fillRect/>
          </a:stretch>
        </p:blipFill>
        <p:spPr>
          <a:xfrm>
            <a:off x="7112649" y="1931675"/>
            <a:ext cx="1323524" cy="14316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2419125" y="615175"/>
            <a:ext cx="5965500" cy="504300"/>
          </a:xfrm>
          <a:prstGeom prst="rect">
            <a:avLst/>
          </a:prstGeom>
          <a:noFill/>
          <a:ln>
            <a:noFill/>
          </a:ln>
        </p:spPr>
        <p:txBody>
          <a:bodyPr anchorCtr="0" anchor="t" bIns="34275" lIns="68575" spcFirstLastPara="1" rIns="68575" wrap="square" tIns="34275">
            <a:normAutofit fontScale="90000"/>
          </a:bodyPr>
          <a:lstStyle/>
          <a:p>
            <a:pPr indent="0" lvl="0" marL="0" marR="0" rtl="0" algn="r">
              <a:lnSpc>
                <a:spcPct val="90000"/>
              </a:lnSpc>
              <a:spcBef>
                <a:spcPts val="0"/>
              </a:spcBef>
              <a:spcAft>
                <a:spcPts val="0"/>
              </a:spcAft>
              <a:buClr>
                <a:schemeClr val="lt1"/>
              </a:buClr>
              <a:buSzPct val="155172"/>
              <a:buFont typeface="Arial"/>
              <a:buNone/>
            </a:pPr>
            <a:r>
              <a:rPr b="1" lang="en" sz="2900">
                <a:latin typeface="Nunito"/>
                <a:ea typeface="Nunito"/>
                <a:cs typeface="Nunito"/>
                <a:sym typeface="Nunito"/>
              </a:rPr>
              <a:t>Introduction</a:t>
            </a:r>
            <a:endParaRPr b="1" sz="2900">
              <a:latin typeface="Nunito"/>
              <a:ea typeface="Nunito"/>
              <a:cs typeface="Nunito"/>
              <a:sym typeface="Nunito"/>
            </a:endParaRPr>
          </a:p>
          <a:p>
            <a:pPr indent="0" lvl="0" marL="0" marR="0" rtl="0" algn="r">
              <a:lnSpc>
                <a:spcPct val="90000"/>
              </a:lnSpc>
              <a:spcBef>
                <a:spcPts val="0"/>
              </a:spcBef>
              <a:spcAft>
                <a:spcPts val="0"/>
              </a:spcAft>
              <a:buClr>
                <a:schemeClr val="lt1"/>
              </a:buClr>
              <a:buSzPct val="225000"/>
              <a:buFont typeface="Arial"/>
              <a:buNone/>
            </a:pPr>
            <a:r>
              <a:rPr i="1" lang="en" sz="2000">
                <a:latin typeface="Nunito"/>
                <a:ea typeface="Nunito"/>
                <a:cs typeface="Nunito"/>
                <a:sym typeface="Nunito"/>
              </a:rPr>
              <a:t>P2P Lending and its Risks</a:t>
            </a:r>
            <a:endParaRPr i="1" sz="2000">
              <a:latin typeface="Nunito"/>
              <a:ea typeface="Nunito"/>
              <a:cs typeface="Nunito"/>
              <a:sym typeface="Nunito"/>
            </a:endParaRPr>
          </a:p>
        </p:txBody>
      </p:sp>
      <p:sp>
        <p:nvSpPr>
          <p:cNvPr id="173" name="Google Shape;173;p26"/>
          <p:cNvSpPr txBox="1"/>
          <p:nvPr/>
        </p:nvSpPr>
        <p:spPr>
          <a:xfrm>
            <a:off x="748225" y="1244900"/>
            <a:ext cx="55788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lt1"/>
                </a:solidFill>
                <a:latin typeface="Nunito"/>
                <a:ea typeface="Nunito"/>
                <a:cs typeface="Nunito"/>
                <a:sym typeface="Nunito"/>
              </a:rPr>
              <a:t>What is P2P lending?</a:t>
            </a:r>
            <a:endParaRPr b="1" i="1" u="sng">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Char char="●"/>
            </a:pPr>
            <a:r>
              <a:rPr b="1" lang="en">
                <a:solidFill>
                  <a:schemeClr val="lt1"/>
                </a:solidFill>
                <a:latin typeface="Nunito"/>
                <a:ea typeface="Nunito"/>
                <a:cs typeface="Nunito"/>
                <a:sym typeface="Nunito"/>
              </a:rPr>
              <a:t>Peer-to-peer (P2P) lending</a:t>
            </a:r>
            <a:r>
              <a:rPr lang="en">
                <a:solidFill>
                  <a:schemeClr val="lt1"/>
                </a:solidFill>
                <a:latin typeface="Nunito"/>
                <a:ea typeface="Nunito"/>
                <a:cs typeface="Nunito"/>
                <a:sym typeface="Nunito"/>
              </a:rPr>
              <a:t>: An alternative to traditional bank loans. Individuals lend to other individuals.</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Char char="●"/>
            </a:pPr>
            <a:r>
              <a:rPr b="1" lang="en">
                <a:solidFill>
                  <a:schemeClr val="lt1"/>
                </a:solidFill>
                <a:latin typeface="Nunito"/>
                <a:ea typeface="Nunito"/>
                <a:cs typeface="Nunito"/>
                <a:sym typeface="Nunito"/>
              </a:rPr>
              <a:t>Risk of default higher </a:t>
            </a:r>
            <a:r>
              <a:rPr lang="en">
                <a:solidFill>
                  <a:schemeClr val="lt1"/>
                </a:solidFill>
                <a:latin typeface="Nunito"/>
                <a:ea typeface="Nunito"/>
                <a:cs typeface="Nunito"/>
                <a:sym typeface="Nunito"/>
              </a:rPr>
              <a:t>due to lack of established regulations.</a:t>
            </a:r>
            <a:endParaRPr>
              <a:solidFill>
                <a:schemeClr val="lt1"/>
              </a:solidFill>
              <a:latin typeface="Nunito"/>
              <a:ea typeface="Nunito"/>
              <a:cs typeface="Nunito"/>
              <a:sym typeface="Nunito"/>
            </a:endParaRPr>
          </a:p>
          <a:p>
            <a:pPr indent="-317500" lvl="0" marL="457200" rtl="0" algn="l">
              <a:spcBef>
                <a:spcPts val="1000"/>
              </a:spcBef>
              <a:spcAft>
                <a:spcPts val="1000"/>
              </a:spcAft>
              <a:buClr>
                <a:schemeClr val="lt1"/>
              </a:buClr>
              <a:buSzPts val="1400"/>
              <a:buFont typeface="Nunito"/>
              <a:buChar char="●"/>
            </a:pPr>
            <a:r>
              <a:rPr lang="en">
                <a:solidFill>
                  <a:schemeClr val="lt1"/>
                </a:solidFill>
                <a:latin typeface="Nunito"/>
                <a:ea typeface="Nunito"/>
                <a:cs typeface="Nunito"/>
                <a:sym typeface="Nunito"/>
              </a:rPr>
              <a:t>Failing to curb risk can harm profitability.</a:t>
            </a:r>
            <a:endParaRPr>
              <a:solidFill>
                <a:schemeClr val="lt1"/>
              </a:solidFill>
              <a:latin typeface="Nunito"/>
              <a:ea typeface="Nunito"/>
              <a:cs typeface="Nunito"/>
              <a:sym typeface="Nunito"/>
            </a:endParaRPr>
          </a:p>
        </p:txBody>
      </p:sp>
      <p:sp>
        <p:nvSpPr>
          <p:cNvPr id="174" name="Google Shape;174;p26"/>
          <p:cNvSpPr txBox="1"/>
          <p:nvPr/>
        </p:nvSpPr>
        <p:spPr>
          <a:xfrm>
            <a:off x="748225" y="3107300"/>
            <a:ext cx="55788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lt1"/>
                </a:solidFill>
                <a:latin typeface="Nunito"/>
                <a:ea typeface="Nunito"/>
                <a:cs typeface="Nunito"/>
                <a:sym typeface="Nunito"/>
              </a:rPr>
              <a:t>What can be done</a:t>
            </a:r>
            <a:r>
              <a:rPr b="1" i="1" lang="en" u="sng">
                <a:solidFill>
                  <a:schemeClr val="lt1"/>
                </a:solidFill>
                <a:latin typeface="Nunito"/>
                <a:ea typeface="Nunito"/>
                <a:cs typeface="Nunito"/>
                <a:sym typeface="Nunito"/>
              </a:rPr>
              <a:t>?</a:t>
            </a:r>
            <a:endParaRPr b="1" i="1" u="sng">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This project determines if DM classification methods can assist in identifying defaults.</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An effective classification model can help prevent risks.</a:t>
            </a:r>
            <a:endParaRPr>
              <a:solidFill>
                <a:schemeClr val="lt1"/>
              </a:solidFill>
              <a:latin typeface="Nunito"/>
              <a:ea typeface="Nunito"/>
              <a:cs typeface="Nunito"/>
              <a:sym typeface="Nunito"/>
            </a:endParaRPr>
          </a:p>
          <a:p>
            <a:pPr indent="-317500" lvl="1" marL="914400" rtl="0" algn="l">
              <a:spcBef>
                <a:spcPts val="1000"/>
              </a:spcBef>
              <a:spcAft>
                <a:spcPts val="1000"/>
              </a:spcAft>
              <a:buClr>
                <a:schemeClr val="lt1"/>
              </a:buClr>
              <a:buSzPts val="1400"/>
              <a:buFont typeface="Nunito"/>
              <a:buChar char="○"/>
            </a:pPr>
            <a:r>
              <a:rPr lang="en">
                <a:solidFill>
                  <a:schemeClr val="lt1"/>
                </a:solidFill>
                <a:latin typeface="Nunito"/>
                <a:ea typeface="Nunito"/>
                <a:cs typeface="Nunito"/>
                <a:sym typeface="Nunito"/>
              </a:rPr>
              <a:t>This outcome would ensure </a:t>
            </a:r>
            <a:r>
              <a:rPr b="1" lang="en">
                <a:solidFill>
                  <a:schemeClr val="lt1"/>
                </a:solidFill>
                <a:latin typeface="Nunito"/>
                <a:ea typeface="Nunito"/>
                <a:cs typeface="Nunito"/>
                <a:sym typeface="Nunito"/>
              </a:rPr>
              <a:t>a higher quality service</a:t>
            </a:r>
            <a:br>
              <a:rPr b="1" lang="en">
                <a:solidFill>
                  <a:schemeClr val="lt1"/>
                </a:solidFill>
                <a:latin typeface="Nunito"/>
                <a:ea typeface="Nunito"/>
                <a:cs typeface="Nunito"/>
                <a:sym typeface="Nunito"/>
              </a:rPr>
            </a:br>
            <a:r>
              <a:rPr b="1" lang="en">
                <a:solidFill>
                  <a:schemeClr val="lt1"/>
                </a:solidFill>
                <a:latin typeface="Nunito"/>
                <a:ea typeface="Nunito"/>
                <a:cs typeface="Nunito"/>
                <a:sym typeface="Nunito"/>
              </a:rPr>
              <a:t>which is more trustworthy to lenders.</a:t>
            </a:r>
            <a:endParaRPr b="1">
              <a:solidFill>
                <a:schemeClr val="lt1"/>
              </a:solidFill>
              <a:latin typeface="Nunito"/>
              <a:ea typeface="Nunito"/>
              <a:cs typeface="Nunito"/>
              <a:sym typeface="Nunito"/>
            </a:endParaRPr>
          </a:p>
        </p:txBody>
      </p:sp>
      <p:pic>
        <p:nvPicPr>
          <p:cNvPr id="175" name="Google Shape;175;p26"/>
          <p:cNvPicPr preferRelativeResize="0"/>
          <p:nvPr/>
        </p:nvPicPr>
        <p:blipFill>
          <a:blip r:embed="rId3">
            <a:alphaModFix/>
          </a:blip>
          <a:stretch>
            <a:fillRect/>
          </a:stretch>
        </p:blipFill>
        <p:spPr>
          <a:xfrm>
            <a:off x="6459774" y="1670125"/>
            <a:ext cx="1924851" cy="1204925"/>
          </a:xfrm>
          <a:prstGeom prst="rect">
            <a:avLst/>
          </a:prstGeom>
          <a:noFill/>
          <a:ln>
            <a:noFill/>
          </a:ln>
          <a:effectLst>
            <a:outerShdw blurRad="57150" rotWithShape="0" algn="bl" dir="5400000" dist="19050">
              <a:srgbClr val="000000">
                <a:alpha val="50000"/>
              </a:srgbClr>
            </a:outerShdw>
          </a:effectLst>
        </p:spPr>
      </p:pic>
      <p:pic>
        <p:nvPicPr>
          <p:cNvPr id="176" name="Google Shape;176;p26"/>
          <p:cNvPicPr preferRelativeResize="0"/>
          <p:nvPr/>
        </p:nvPicPr>
        <p:blipFill>
          <a:blip r:embed="rId4">
            <a:alphaModFix/>
          </a:blip>
          <a:stretch>
            <a:fillRect/>
          </a:stretch>
        </p:blipFill>
        <p:spPr>
          <a:xfrm>
            <a:off x="6459775" y="3516172"/>
            <a:ext cx="1924850" cy="1283206"/>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1813400" y="577175"/>
            <a:ext cx="6530400" cy="1222200"/>
          </a:xfrm>
          <a:prstGeom prst="rect">
            <a:avLst/>
          </a:prstGeom>
          <a:noFill/>
          <a:ln>
            <a:noFill/>
          </a:ln>
        </p:spPr>
        <p:txBody>
          <a:bodyPr anchorCtr="0" anchor="t" bIns="34275" lIns="68575" spcFirstLastPara="1" rIns="68575" wrap="square" tIns="34275">
            <a:normAutofit/>
          </a:bodyPr>
          <a:lstStyle/>
          <a:p>
            <a:pPr indent="0" lvl="0" marL="0" marR="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Data Collection</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rPr i="1" lang="en" sz="1800">
                <a:latin typeface="Nunito"/>
                <a:ea typeface="Nunito"/>
                <a:cs typeface="Nunito"/>
                <a:sym typeface="Nunito"/>
              </a:rPr>
              <a:t>The Bondora Dataset</a:t>
            </a:r>
            <a:endParaRPr i="1" sz="1800">
              <a:latin typeface="Nunito"/>
              <a:ea typeface="Nunito"/>
              <a:cs typeface="Nunito"/>
              <a:sym typeface="Nunito"/>
            </a:endParaRPr>
          </a:p>
        </p:txBody>
      </p:sp>
      <p:sp>
        <p:nvSpPr>
          <p:cNvPr id="182" name="Google Shape;182;p27"/>
          <p:cNvSpPr txBox="1"/>
          <p:nvPr/>
        </p:nvSpPr>
        <p:spPr>
          <a:xfrm>
            <a:off x="863800" y="1275500"/>
            <a:ext cx="5578800" cy="14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lt1"/>
                </a:solidFill>
                <a:latin typeface="Nunito"/>
                <a:ea typeface="Nunito"/>
                <a:cs typeface="Nunito"/>
                <a:sym typeface="Nunito"/>
              </a:rPr>
              <a:t>Collecting Data</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Data obtained from </a:t>
            </a:r>
            <a:r>
              <a:rPr b="1" lang="en">
                <a:solidFill>
                  <a:schemeClr val="lt1"/>
                </a:solidFill>
                <a:latin typeface="Nunito"/>
                <a:ea typeface="Nunito"/>
                <a:cs typeface="Nunito"/>
                <a:sym typeface="Nunito"/>
              </a:rPr>
              <a:t>Bondora</a:t>
            </a:r>
            <a:r>
              <a:rPr lang="en">
                <a:solidFill>
                  <a:schemeClr val="lt1"/>
                </a:solidFill>
                <a:latin typeface="Nunito"/>
                <a:ea typeface="Nunito"/>
                <a:cs typeface="Nunito"/>
                <a:sym typeface="Nunito"/>
              </a:rPr>
              <a:t>, an EU lending platform.</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Dataset available on Bondora website.</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Original dataset:</a:t>
            </a:r>
            <a:br>
              <a:rPr lang="en">
                <a:solidFill>
                  <a:schemeClr val="lt1"/>
                </a:solidFill>
                <a:latin typeface="Nunito"/>
                <a:ea typeface="Nunito"/>
                <a:cs typeface="Nunito"/>
                <a:sym typeface="Nunito"/>
              </a:rPr>
            </a:br>
            <a:r>
              <a:rPr b="1" lang="en">
                <a:solidFill>
                  <a:schemeClr val="accent1"/>
                </a:solidFill>
                <a:latin typeface="Nunito"/>
                <a:ea typeface="Nunito"/>
                <a:cs typeface="Nunito"/>
                <a:sym typeface="Nunito"/>
              </a:rPr>
              <a:t>Over 160,000 records with 112 attributes each!</a:t>
            </a:r>
            <a:endParaRPr b="1">
              <a:solidFill>
                <a:schemeClr val="lt1"/>
              </a:solidFill>
              <a:latin typeface="Nunito"/>
              <a:ea typeface="Nunito"/>
              <a:cs typeface="Nunito"/>
              <a:sym typeface="Nunito"/>
            </a:endParaRPr>
          </a:p>
        </p:txBody>
      </p:sp>
      <p:pic>
        <p:nvPicPr>
          <p:cNvPr id="183" name="Google Shape;183;p27"/>
          <p:cNvPicPr preferRelativeResize="0"/>
          <p:nvPr/>
        </p:nvPicPr>
        <p:blipFill rotWithShape="1">
          <a:blip r:embed="rId3">
            <a:alphaModFix/>
          </a:blip>
          <a:srcRect b="28181" l="0" r="0" t="17435"/>
          <a:stretch/>
        </p:blipFill>
        <p:spPr>
          <a:xfrm>
            <a:off x="6135825" y="1799375"/>
            <a:ext cx="2207975" cy="601625"/>
          </a:xfrm>
          <a:prstGeom prst="rect">
            <a:avLst/>
          </a:prstGeom>
          <a:noFill/>
          <a:ln>
            <a:noFill/>
          </a:ln>
          <a:effectLst>
            <a:outerShdw blurRad="57150" rotWithShape="0" algn="bl" dir="5400000" dist="19050">
              <a:srgbClr val="000000">
                <a:alpha val="50000"/>
              </a:srgbClr>
            </a:outerShdw>
          </a:effectLst>
        </p:spPr>
      </p:pic>
      <p:pic>
        <p:nvPicPr>
          <p:cNvPr id="184" name="Google Shape;184;p27"/>
          <p:cNvPicPr preferRelativeResize="0"/>
          <p:nvPr/>
        </p:nvPicPr>
        <p:blipFill>
          <a:blip r:embed="rId4">
            <a:alphaModFix/>
          </a:blip>
          <a:stretch>
            <a:fillRect/>
          </a:stretch>
        </p:blipFill>
        <p:spPr>
          <a:xfrm>
            <a:off x="6897850" y="2679650"/>
            <a:ext cx="1445949" cy="1109149"/>
          </a:xfrm>
          <a:prstGeom prst="rect">
            <a:avLst/>
          </a:prstGeom>
          <a:noFill/>
          <a:ln>
            <a:noFill/>
          </a:ln>
          <a:effectLst>
            <a:outerShdw blurRad="57150" rotWithShape="0" algn="bl" dir="5400000" dist="19050">
              <a:srgbClr val="000000">
                <a:alpha val="50000"/>
              </a:srgbClr>
            </a:outerShdw>
          </a:effectLst>
        </p:spPr>
      </p:pic>
      <p:sp>
        <p:nvSpPr>
          <p:cNvPr id="185" name="Google Shape;185;p27"/>
          <p:cNvSpPr txBox="1"/>
          <p:nvPr/>
        </p:nvSpPr>
        <p:spPr>
          <a:xfrm>
            <a:off x="863800" y="2610500"/>
            <a:ext cx="5115900" cy="219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u="sng">
                <a:solidFill>
                  <a:schemeClr val="lt1"/>
                </a:solidFill>
                <a:latin typeface="Nunito"/>
                <a:ea typeface="Nunito"/>
                <a:cs typeface="Nunito"/>
                <a:sym typeface="Nunito"/>
              </a:rPr>
              <a:t>Reducing Dimensionality</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Keep only variables related to the application.</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Remove IDs and dates.</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Remove variables non-compliant with EU regulations:</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General Data Protection Regulation Act (2016)</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Council Directive 2004/113/EC</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Review related literature to help identify important variables.</a:t>
            </a:r>
            <a:endParaRPr/>
          </a:p>
        </p:txBody>
      </p:sp>
      <p:sp>
        <p:nvSpPr>
          <p:cNvPr id="186" name="Google Shape;186;p27"/>
          <p:cNvSpPr txBox="1"/>
          <p:nvPr/>
        </p:nvSpPr>
        <p:spPr>
          <a:xfrm>
            <a:off x="1378675" y="4743300"/>
            <a:ext cx="636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Nunito"/>
                <a:ea typeface="Nunito"/>
                <a:cs typeface="Nunito"/>
                <a:sym typeface="Nunito"/>
              </a:rPr>
              <a:t>RESULT: 12 predictors over 16,931 observations (15% of original dataset)</a:t>
            </a:r>
            <a:endParaRPr b="1">
              <a:solidFill>
                <a:schemeClr val="accen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1813400" y="577175"/>
            <a:ext cx="6530400" cy="12222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Variable Description</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t/>
            </a:r>
            <a:endParaRPr i="1" sz="2000">
              <a:latin typeface="Nunito"/>
              <a:ea typeface="Nunito"/>
              <a:cs typeface="Nunito"/>
              <a:sym typeface="Nunito"/>
            </a:endParaRPr>
          </a:p>
        </p:txBody>
      </p:sp>
      <p:sp>
        <p:nvSpPr>
          <p:cNvPr id="192" name="Google Shape;192;p28"/>
          <p:cNvSpPr txBox="1"/>
          <p:nvPr/>
        </p:nvSpPr>
        <p:spPr>
          <a:xfrm>
            <a:off x="1232500" y="1575400"/>
            <a:ext cx="2724000" cy="206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chemeClr val="lt1"/>
                </a:solidFill>
                <a:latin typeface="Nunito"/>
                <a:ea typeface="Nunito"/>
                <a:cs typeface="Nunito"/>
                <a:sym typeface="Nunito"/>
              </a:rPr>
              <a:t>Demographic Information</a:t>
            </a:r>
            <a:br>
              <a:rPr b="1" lang="en" u="sng">
                <a:solidFill>
                  <a:schemeClr val="lt1"/>
                </a:solidFill>
                <a:latin typeface="Nunito"/>
                <a:ea typeface="Nunito"/>
                <a:cs typeface="Nunito"/>
                <a:sym typeface="Nunito"/>
              </a:rPr>
            </a:br>
            <a:r>
              <a:rPr lang="en">
                <a:solidFill>
                  <a:schemeClr val="lt1"/>
                </a:solidFill>
                <a:latin typeface="Nunito"/>
                <a:ea typeface="Nunito"/>
                <a:cs typeface="Nunito"/>
                <a:sym typeface="Nunito"/>
              </a:rPr>
              <a:t>(</a:t>
            </a:r>
            <a:r>
              <a:rPr i="1" lang="en">
                <a:solidFill>
                  <a:schemeClr val="lt1"/>
                </a:solidFill>
                <a:latin typeface="Nunito"/>
                <a:ea typeface="Nunito"/>
                <a:cs typeface="Nunito"/>
                <a:sym typeface="Nunito"/>
              </a:rPr>
              <a:t>6 Attributes)</a:t>
            </a:r>
            <a:endParaRPr i="1">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Total (Monthly) Income</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Debt-to-Income Ratio</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Age</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Country</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Education </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Employment Status</a:t>
            </a:r>
            <a:endParaRPr>
              <a:solidFill>
                <a:schemeClr val="lt1"/>
              </a:solidFill>
              <a:latin typeface="Nunito"/>
              <a:ea typeface="Nunito"/>
              <a:cs typeface="Nunito"/>
              <a:sym typeface="Nunito"/>
            </a:endParaRPr>
          </a:p>
        </p:txBody>
      </p:sp>
      <p:sp>
        <p:nvSpPr>
          <p:cNvPr id="193" name="Google Shape;193;p28"/>
          <p:cNvSpPr txBox="1"/>
          <p:nvPr/>
        </p:nvSpPr>
        <p:spPr>
          <a:xfrm>
            <a:off x="4711700" y="1575400"/>
            <a:ext cx="36321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chemeClr val="lt1"/>
                </a:solidFill>
                <a:latin typeface="Nunito"/>
                <a:ea typeface="Nunito"/>
                <a:cs typeface="Nunito"/>
                <a:sym typeface="Nunito"/>
              </a:rPr>
              <a:t>Loan App Information</a:t>
            </a:r>
            <a:endParaRPr b="1" sz="1600" u="sng">
              <a:solidFill>
                <a:schemeClr val="lt1"/>
              </a:solidFill>
              <a:latin typeface="Nunito"/>
              <a:ea typeface="Nunito"/>
              <a:cs typeface="Nunito"/>
              <a:sym typeface="Nunito"/>
            </a:endParaRPr>
          </a:p>
          <a:p>
            <a:pPr indent="0" lvl="0" marL="0" rtl="0" algn="ctr">
              <a:spcBef>
                <a:spcPts val="0"/>
              </a:spcBef>
              <a:spcAft>
                <a:spcPts val="0"/>
              </a:spcAft>
              <a:buNone/>
            </a:pPr>
            <a:r>
              <a:rPr i="1" lang="en">
                <a:solidFill>
                  <a:schemeClr val="lt1"/>
                </a:solidFill>
                <a:latin typeface="Nunito"/>
                <a:ea typeface="Nunito"/>
                <a:cs typeface="Nunito"/>
                <a:sym typeface="Nunito"/>
              </a:rPr>
              <a:t>(5 Attributes)</a:t>
            </a:r>
            <a:endParaRPr i="1">
              <a:solidFill>
                <a:schemeClr val="lt1"/>
              </a:solidFill>
              <a:latin typeface="Nunito"/>
              <a:ea typeface="Nunito"/>
              <a:cs typeface="Nunito"/>
              <a:sym typeface="Nunito"/>
            </a:endParaRPr>
          </a:p>
          <a:p>
            <a:pPr indent="0" lvl="0" marL="0" rtl="0" algn="ctr">
              <a:spcBef>
                <a:spcPts val="0"/>
              </a:spcBef>
              <a:spcAft>
                <a:spcPts val="0"/>
              </a:spcAft>
              <a:buNone/>
            </a:pPr>
            <a:r>
              <a:t/>
            </a:r>
            <a:endParaRPr i="1">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New Credit Customer?</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Applied Amount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Interest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Loan Duration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Previous Early Repayments</a:t>
            </a:r>
            <a:br>
              <a:rPr lang="en">
                <a:solidFill>
                  <a:schemeClr val="lt1"/>
                </a:solidFill>
                <a:latin typeface="Nunito"/>
                <a:ea typeface="Nunito"/>
                <a:cs typeface="Nunito"/>
                <a:sym typeface="Nunito"/>
              </a:rPr>
            </a:br>
            <a:r>
              <a:rPr lang="en">
                <a:solidFill>
                  <a:schemeClr val="lt1"/>
                </a:solidFill>
                <a:latin typeface="Nunito"/>
                <a:ea typeface="Nunito"/>
                <a:cs typeface="Nunito"/>
                <a:sym typeface="Nunito"/>
              </a:rPr>
              <a:t>Count Before this Loan</a:t>
            </a:r>
            <a:endParaRPr>
              <a:solidFill>
                <a:schemeClr val="lt1"/>
              </a:solidFill>
              <a:latin typeface="Nunito"/>
              <a:ea typeface="Nunito"/>
              <a:cs typeface="Nunito"/>
              <a:sym typeface="Nunito"/>
            </a:endParaRPr>
          </a:p>
        </p:txBody>
      </p:sp>
      <p:sp>
        <p:nvSpPr>
          <p:cNvPr id="194" name="Google Shape;194;p28"/>
          <p:cNvSpPr txBox="1"/>
          <p:nvPr/>
        </p:nvSpPr>
        <p:spPr>
          <a:xfrm>
            <a:off x="2886925" y="3914675"/>
            <a:ext cx="3016200" cy="846600"/>
          </a:xfrm>
          <a:prstGeom prst="rect">
            <a:avLst/>
          </a:prstGeom>
          <a:gradFill>
            <a:gsLst>
              <a:gs pos="0">
                <a:srgbClr val="3A544D"/>
              </a:gs>
              <a:gs pos="100000">
                <a:srgbClr val="050606"/>
              </a:gs>
            </a:gsLst>
            <a:lin ang="5400012" scaled="0"/>
          </a:gra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u="sng">
                <a:solidFill>
                  <a:schemeClr val="lt1"/>
                </a:solidFill>
                <a:latin typeface="Nunito"/>
                <a:ea typeface="Nunito"/>
                <a:cs typeface="Nunito"/>
                <a:sym typeface="Nunito"/>
              </a:rPr>
              <a:t>Outcome </a:t>
            </a:r>
            <a:r>
              <a:rPr b="1" lang="en" sz="1900" u="sng">
                <a:solidFill>
                  <a:schemeClr val="lt1"/>
                </a:solidFill>
                <a:latin typeface="Nunito"/>
                <a:ea typeface="Nunito"/>
                <a:cs typeface="Nunito"/>
                <a:sym typeface="Nunito"/>
              </a:rPr>
              <a:t>Variable</a:t>
            </a:r>
            <a:endParaRPr b="1" sz="1900" u="sng">
              <a:solidFill>
                <a:schemeClr val="lt1"/>
              </a:solidFill>
              <a:latin typeface="Nunito"/>
              <a:ea typeface="Nunito"/>
              <a:cs typeface="Nunito"/>
              <a:sym typeface="Nunito"/>
            </a:endParaRPr>
          </a:p>
          <a:p>
            <a:pPr indent="0" lvl="0" marL="0" rtl="0" algn="ctr">
              <a:spcBef>
                <a:spcPts val="0"/>
              </a:spcBef>
              <a:spcAft>
                <a:spcPts val="0"/>
              </a:spcAft>
              <a:buNone/>
            </a:pPr>
            <a:r>
              <a:rPr lang="en" sz="2400">
                <a:solidFill>
                  <a:schemeClr val="lt1"/>
                </a:solidFill>
                <a:latin typeface="Nunito"/>
                <a:ea typeface="Nunito"/>
                <a:cs typeface="Nunito"/>
                <a:sym typeface="Nunito"/>
              </a:rPr>
              <a:t>Defaulted</a:t>
            </a:r>
            <a:endParaRPr sz="2400">
              <a:solidFill>
                <a:schemeClr val="lt1"/>
              </a:solidFill>
              <a:latin typeface="Nunito"/>
              <a:ea typeface="Nunito"/>
              <a:cs typeface="Nunito"/>
              <a:sym typeface="Nunito"/>
            </a:endParaRPr>
          </a:p>
        </p:txBody>
      </p:sp>
      <p:pic>
        <p:nvPicPr>
          <p:cNvPr id="195" name="Google Shape;195;p28"/>
          <p:cNvPicPr preferRelativeResize="0"/>
          <p:nvPr/>
        </p:nvPicPr>
        <p:blipFill rotWithShape="1">
          <a:blip r:embed="rId3">
            <a:alphaModFix/>
          </a:blip>
          <a:srcRect b="4683" l="13352" r="24342" t="4720"/>
          <a:stretch/>
        </p:blipFill>
        <p:spPr>
          <a:xfrm>
            <a:off x="154575" y="2386800"/>
            <a:ext cx="1139400" cy="1104300"/>
          </a:xfrm>
          <a:prstGeom prst="ellipse">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pic>
        <p:nvPicPr>
          <p:cNvPr id="196" name="Google Shape;196;p28"/>
          <p:cNvPicPr preferRelativeResize="0"/>
          <p:nvPr/>
        </p:nvPicPr>
        <p:blipFill rotWithShape="1">
          <a:blip r:embed="rId4">
            <a:alphaModFix/>
          </a:blip>
          <a:srcRect b="0" l="21741" r="5153" t="0"/>
          <a:stretch/>
        </p:blipFill>
        <p:spPr>
          <a:xfrm>
            <a:off x="7849141" y="2327850"/>
            <a:ext cx="1191600" cy="12222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1813400" y="577175"/>
            <a:ext cx="6530400" cy="12222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Descriptive Analysis</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rPr i="1" lang="en" sz="2000">
                <a:latin typeface="Nunito"/>
                <a:ea typeface="Nunito"/>
                <a:cs typeface="Nunito"/>
                <a:sym typeface="Nunito"/>
              </a:rPr>
              <a:t>Numerical Variables</a:t>
            </a:r>
            <a:endParaRPr i="1" sz="2000">
              <a:latin typeface="Nunito"/>
              <a:ea typeface="Nunito"/>
              <a:cs typeface="Nunito"/>
              <a:sym typeface="Nunito"/>
            </a:endParaRPr>
          </a:p>
        </p:txBody>
      </p:sp>
      <p:pic>
        <p:nvPicPr>
          <p:cNvPr id="202" name="Google Shape;202;p29"/>
          <p:cNvPicPr preferRelativeResize="0"/>
          <p:nvPr/>
        </p:nvPicPr>
        <p:blipFill>
          <a:blip r:embed="rId3">
            <a:alphaModFix/>
          </a:blip>
          <a:stretch>
            <a:fillRect/>
          </a:stretch>
        </p:blipFill>
        <p:spPr>
          <a:xfrm>
            <a:off x="887225" y="1371575"/>
            <a:ext cx="3684776" cy="3640176"/>
          </a:xfrm>
          <a:prstGeom prst="rect">
            <a:avLst/>
          </a:prstGeom>
          <a:noFill/>
          <a:ln>
            <a:noFill/>
          </a:ln>
        </p:spPr>
      </p:pic>
      <p:sp>
        <p:nvSpPr>
          <p:cNvPr id="203" name="Google Shape;203;p29"/>
          <p:cNvSpPr txBox="1"/>
          <p:nvPr/>
        </p:nvSpPr>
        <p:spPr>
          <a:xfrm>
            <a:off x="4824250" y="1469175"/>
            <a:ext cx="3684900" cy="3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Total Income (shown with logarithmic scale)</a:t>
            </a:r>
            <a:r>
              <a:rPr lang="en">
                <a:solidFill>
                  <a:schemeClr val="lt1"/>
                </a:solidFill>
                <a:latin typeface="Nunito"/>
                <a:ea typeface="Nunito"/>
                <a:cs typeface="Nunito"/>
                <a:sym typeface="Nunito"/>
              </a:rPr>
              <a:t>: Heavily skewed!</a:t>
            </a:r>
            <a:endParaRPr>
              <a:solidFill>
                <a:schemeClr val="lt1"/>
              </a:solidFill>
              <a:latin typeface="Nunito"/>
              <a:ea typeface="Nunito"/>
              <a:cs typeface="Nunito"/>
              <a:sym typeface="Nunito"/>
            </a:endParaRPr>
          </a:p>
          <a:p>
            <a:pPr indent="-317500" lvl="1" marL="9144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We removed the top 50 incomes, reducing skew from 113 to 10.</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b="1" lang="en">
                <a:solidFill>
                  <a:schemeClr val="lt1"/>
                </a:solidFill>
                <a:latin typeface="Nunito"/>
                <a:ea typeface="Nunito"/>
                <a:cs typeface="Nunito"/>
                <a:sym typeface="Nunito"/>
              </a:rPr>
              <a:t>Age: </a:t>
            </a:r>
            <a:r>
              <a:rPr lang="en">
                <a:solidFill>
                  <a:schemeClr val="lt1"/>
                </a:solidFill>
                <a:latin typeface="Nunito"/>
                <a:ea typeface="Nunito"/>
                <a:cs typeface="Nunito"/>
                <a:sym typeface="Nunito"/>
              </a:rPr>
              <a:t>Even distribution; no skew.</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b="1" lang="en">
                <a:solidFill>
                  <a:schemeClr val="lt1"/>
                </a:solidFill>
                <a:latin typeface="Nunito"/>
                <a:ea typeface="Nunito"/>
                <a:cs typeface="Nunito"/>
                <a:sym typeface="Nunito"/>
              </a:rPr>
              <a:t>Applied Amount: </a:t>
            </a:r>
            <a:r>
              <a:rPr lang="en">
                <a:solidFill>
                  <a:schemeClr val="lt1"/>
                </a:solidFill>
                <a:latin typeface="Nunito"/>
                <a:ea typeface="Nunito"/>
                <a:cs typeface="Nunito"/>
                <a:sym typeface="Nunito"/>
              </a:rPr>
              <a:t>Light skew of 1.</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b="1" lang="en">
                <a:solidFill>
                  <a:schemeClr val="lt1"/>
                </a:solidFill>
                <a:latin typeface="Nunito"/>
                <a:ea typeface="Nunito"/>
                <a:cs typeface="Nunito"/>
                <a:sym typeface="Nunito"/>
              </a:rPr>
              <a:t>Interest: </a:t>
            </a:r>
            <a:r>
              <a:rPr lang="en">
                <a:solidFill>
                  <a:schemeClr val="lt1"/>
                </a:solidFill>
                <a:latin typeface="Nunito"/>
                <a:ea typeface="Nunito"/>
                <a:cs typeface="Nunito"/>
                <a:sym typeface="Nunito"/>
              </a:rPr>
              <a:t>Relatively light skew of 3.</a:t>
            </a:r>
            <a:endParaRPr>
              <a:solidFill>
                <a:schemeClr val="lt1"/>
              </a:solidFill>
              <a:latin typeface="Nunito"/>
              <a:ea typeface="Nunito"/>
              <a:cs typeface="Nunito"/>
              <a:sym typeface="Nunito"/>
            </a:endParaRPr>
          </a:p>
          <a:p>
            <a:pPr indent="0" lvl="0" marL="0" rtl="0" algn="l">
              <a:lnSpc>
                <a:spcPct val="115000"/>
              </a:lnSpc>
              <a:spcBef>
                <a:spcPts val="1000"/>
              </a:spcBef>
              <a:spcAft>
                <a:spcPts val="0"/>
              </a:spcAft>
              <a:buNone/>
            </a:pPr>
            <a:r>
              <a:t/>
            </a:r>
            <a:endParaRPr>
              <a:solidFill>
                <a:schemeClr val="lt1"/>
              </a:solidFill>
              <a:latin typeface="Nunito"/>
              <a:ea typeface="Nunito"/>
              <a:cs typeface="Nunito"/>
              <a:sym typeface="Nunito"/>
            </a:endParaRPr>
          </a:p>
          <a:p>
            <a:pPr indent="0" lvl="0" marL="0" rtl="0" algn="l">
              <a:lnSpc>
                <a:spcPct val="115000"/>
              </a:lnSpc>
              <a:spcBef>
                <a:spcPts val="1000"/>
              </a:spcBef>
              <a:spcAft>
                <a:spcPts val="1000"/>
              </a:spcAft>
              <a:buNone/>
            </a:pPr>
            <a:r>
              <a:t/>
            </a:r>
            <a:endParaRPr>
              <a:solidFill>
                <a:schemeClr val="lt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1068075" y="577175"/>
            <a:ext cx="7275600" cy="12222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Descriptive Analysis</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rPr i="1" lang="en" sz="2000">
                <a:latin typeface="Nunito"/>
                <a:ea typeface="Nunito"/>
                <a:cs typeface="Nunito"/>
                <a:sym typeface="Nunito"/>
              </a:rPr>
              <a:t>Numericals, cont’d.</a:t>
            </a:r>
            <a:endParaRPr i="1" sz="2000">
              <a:latin typeface="Nunito"/>
              <a:ea typeface="Nunito"/>
              <a:cs typeface="Nunito"/>
              <a:sym typeface="Nunito"/>
            </a:endParaRPr>
          </a:p>
        </p:txBody>
      </p:sp>
      <p:pic>
        <p:nvPicPr>
          <p:cNvPr id="209" name="Google Shape;209;p30"/>
          <p:cNvPicPr preferRelativeResize="0"/>
          <p:nvPr/>
        </p:nvPicPr>
        <p:blipFill>
          <a:blip r:embed="rId3">
            <a:alphaModFix/>
          </a:blip>
          <a:stretch>
            <a:fillRect/>
          </a:stretch>
        </p:blipFill>
        <p:spPr>
          <a:xfrm>
            <a:off x="121600" y="1951775"/>
            <a:ext cx="2766050" cy="1783775"/>
          </a:xfrm>
          <a:prstGeom prst="rect">
            <a:avLst/>
          </a:prstGeom>
          <a:noFill/>
          <a:ln>
            <a:noFill/>
          </a:ln>
        </p:spPr>
      </p:pic>
      <p:pic>
        <p:nvPicPr>
          <p:cNvPr id="210" name="Google Shape;210;p30"/>
          <p:cNvPicPr preferRelativeResize="0"/>
          <p:nvPr/>
        </p:nvPicPr>
        <p:blipFill>
          <a:blip r:embed="rId4">
            <a:alphaModFix/>
          </a:blip>
          <a:stretch>
            <a:fillRect/>
          </a:stretch>
        </p:blipFill>
        <p:spPr>
          <a:xfrm>
            <a:off x="3101700" y="1951775"/>
            <a:ext cx="2758354" cy="1783775"/>
          </a:xfrm>
          <a:prstGeom prst="rect">
            <a:avLst/>
          </a:prstGeom>
          <a:noFill/>
          <a:ln>
            <a:noFill/>
          </a:ln>
        </p:spPr>
      </p:pic>
      <p:sp>
        <p:nvSpPr>
          <p:cNvPr id="211" name="Google Shape;211;p30"/>
          <p:cNvSpPr txBox="1"/>
          <p:nvPr/>
        </p:nvSpPr>
        <p:spPr>
          <a:xfrm>
            <a:off x="121625" y="3887950"/>
            <a:ext cx="2766000" cy="177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latin typeface="Nunito"/>
                <a:ea typeface="Nunito"/>
                <a:cs typeface="Nunito"/>
                <a:sym typeface="Nunito"/>
              </a:rPr>
              <a:t>Loan Duration</a:t>
            </a:r>
            <a:endParaRPr b="1">
              <a:solidFill>
                <a:schemeClr val="lt1"/>
              </a:solidFill>
              <a:latin typeface="Nunito"/>
              <a:ea typeface="Nunito"/>
              <a:cs typeface="Nunito"/>
              <a:sym typeface="Nunito"/>
            </a:endParaRPr>
          </a:p>
          <a:p>
            <a:pPr indent="0" lvl="0" marL="0" rtl="0" algn="ctr">
              <a:lnSpc>
                <a:spcPct val="115000"/>
              </a:lnSpc>
              <a:spcBef>
                <a:spcPts val="1000"/>
              </a:spcBef>
              <a:spcAft>
                <a:spcPts val="0"/>
              </a:spcAft>
              <a:buNone/>
            </a:pPr>
            <a:r>
              <a:rPr i="1" lang="en">
                <a:solidFill>
                  <a:schemeClr val="lt1"/>
                </a:solidFill>
                <a:latin typeface="Nunito"/>
                <a:ea typeface="Nunito"/>
                <a:cs typeface="Nunito"/>
                <a:sym typeface="Nunito"/>
              </a:rPr>
              <a:t>Loan durations range</a:t>
            </a:r>
            <a:br>
              <a:rPr i="1" lang="en">
                <a:solidFill>
                  <a:schemeClr val="lt1"/>
                </a:solidFill>
                <a:latin typeface="Nunito"/>
                <a:ea typeface="Nunito"/>
                <a:cs typeface="Nunito"/>
                <a:sym typeface="Nunito"/>
              </a:rPr>
            </a:br>
            <a:r>
              <a:rPr i="1" lang="en">
                <a:solidFill>
                  <a:schemeClr val="lt1"/>
                </a:solidFill>
                <a:latin typeface="Nunito"/>
                <a:ea typeface="Nunito"/>
                <a:cs typeface="Nunito"/>
                <a:sym typeface="Nunito"/>
              </a:rPr>
              <a:t>from 0-60 mo.</a:t>
            </a:r>
            <a:endParaRPr i="1">
              <a:solidFill>
                <a:schemeClr val="lt1"/>
              </a:solidFill>
              <a:latin typeface="Nunito"/>
              <a:ea typeface="Nunito"/>
              <a:cs typeface="Nunito"/>
              <a:sym typeface="Nunito"/>
            </a:endParaRPr>
          </a:p>
          <a:p>
            <a:pPr indent="0" lvl="0" marL="0" rtl="0" algn="ctr">
              <a:lnSpc>
                <a:spcPct val="115000"/>
              </a:lnSpc>
              <a:spcBef>
                <a:spcPts val="1000"/>
              </a:spcBef>
              <a:spcAft>
                <a:spcPts val="0"/>
              </a:spcAft>
              <a:buNone/>
            </a:pPr>
            <a:r>
              <a:t/>
            </a:r>
            <a:endParaRPr>
              <a:solidFill>
                <a:schemeClr val="lt1"/>
              </a:solidFill>
              <a:latin typeface="Nunito"/>
              <a:ea typeface="Nunito"/>
              <a:cs typeface="Nunito"/>
              <a:sym typeface="Nunito"/>
            </a:endParaRPr>
          </a:p>
          <a:p>
            <a:pPr indent="0" lvl="0" marL="0" rtl="0" algn="ctr">
              <a:lnSpc>
                <a:spcPct val="115000"/>
              </a:lnSpc>
              <a:spcBef>
                <a:spcPts val="1000"/>
              </a:spcBef>
              <a:spcAft>
                <a:spcPts val="1000"/>
              </a:spcAft>
              <a:buNone/>
            </a:pPr>
            <a:r>
              <a:t/>
            </a:r>
            <a:endParaRPr>
              <a:solidFill>
                <a:schemeClr val="lt1"/>
              </a:solidFill>
              <a:latin typeface="Nunito"/>
              <a:ea typeface="Nunito"/>
              <a:cs typeface="Nunito"/>
              <a:sym typeface="Nunito"/>
            </a:endParaRPr>
          </a:p>
        </p:txBody>
      </p:sp>
      <p:sp>
        <p:nvSpPr>
          <p:cNvPr id="212" name="Google Shape;212;p30"/>
          <p:cNvSpPr txBox="1"/>
          <p:nvPr/>
        </p:nvSpPr>
        <p:spPr>
          <a:xfrm>
            <a:off x="3097875" y="3887950"/>
            <a:ext cx="2766000" cy="177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latin typeface="Nunito"/>
                <a:ea typeface="Nunito"/>
                <a:cs typeface="Nunito"/>
                <a:sym typeface="Nunito"/>
              </a:rPr>
              <a:t>Previous Early Repayments</a:t>
            </a:r>
            <a:endParaRPr b="1">
              <a:solidFill>
                <a:schemeClr val="lt1"/>
              </a:solidFill>
              <a:latin typeface="Nunito"/>
              <a:ea typeface="Nunito"/>
              <a:cs typeface="Nunito"/>
              <a:sym typeface="Nunito"/>
            </a:endParaRPr>
          </a:p>
          <a:p>
            <a:pPr indent="0" lvl="0" marL="0" rtl="0" algn="ctr">
              <a:lnSpc>
                <a:spcPct val="115000"/>
              </a:lnSpc>
              <a:spcBef>
                <a:spcPts val="1000"/>
              </a:spcBef>
              <a:spcAft>
                <a:spcPts val="0"/>
              </a:spcAft>
              <a:buNone/>
            </a:pPr>
            <a:r>
              <a:rPr i="1" lang="en">
                <a:solidFill>
                  <a:schemeClr val="lt1"/>
                </a:solidFill>
                <a:latin typeface="Nunito"/>
                <a:ea typeface="Nunito"/>
                <a:cs typeface="Nunito"/>
                <a:sym typeface="Nunito"/>
              </a:rPr>
              <a:t>A small minority have a history of making early repayments.</a:t>
            </a:r>
            <a:endParaRPr i="1">
              <a:solidFill>
                <a:schemeClr val="lt1"/>
              </a:solidFill>
              <a:latin typeface="Nunito"/>
              <a:ea typeface="Nunito"/>
              <a:cs typeface="Nunito"/>
              <a:sym typeface="Nunito"/>
            </a:endParaRPr>
          </a:p>
          <a:p>
            <a:pPr indent="0" lvl="0" marL="0" rtl="0" algn="ctr">
              <a:lnSpc>
                <a:spcPct val="115000"/>
              </a:lnSpc>
              <a:spcBef>
                <a:spcPts val="1000"/>
              </a:spcBef>
              <a:spcAft>
                <a:spcPts val="0"/>
              </a:spcAft>
              <a:buNone/>
            </a:pPr>
            <a:r>
              <a:t/>
            </a:r>
            <a:endParaRPr>
              <a:solidFill>
                <a:schemeClr val="lt1"/>
              </a:solidFill>
              <a:latin typeface="Nunito"/>
              <a:ea typeface="Nunito"/>
              <a:cs typeface="Nunito"/>
              <a:sym typeface="Nunito"/>
            </a:endParaRPr>
          </a:p>
          <a:p>
            <a:pPr indent="0" lvl="0" marL="0" rtl="0" algn="ctr">
              <a:lnSpc>
                <a:spcPct val="115000"/>
              </a:lnSpc>
              <a:spcBef>
                <a:spcPts val="1000"/>
              </a:spcBef>
              <a:spcAft>
                <a:spcPts val="1000"/>
              </a:spcAft>
              <a:buNone/>
            </a:pPr>
            <a:r>
              <a:t/>
            </a:r>
            <a:endParaRPr>
              <a:solidFill>
                <a:schemeClr val="lt1"/>
              </a:solidFill>
              <a:latin typeface="Nunito"/>
              <a:ea typeface="Nunito"/>
              <a:cs typeface="Nunito"/>
              <a:sym typeface="Nunito"/>
            </a:endParaRPr>
          </a:p>
        </p:txBody>
      </p:sp>
      <p:pic>
        <p:nvPicPr>
          <p:cNvPr id="213" name="Google Shape;213;p30"/>
          <p:cNvPicPr preferRelativeResize="0"/>
          <p:nvPr/>
        </p:nvPicPr>
        <p:blipFill>
          <a:blip r:embed="rId5">
            <a:alphaModFix/>
          </a:blip>
          <a:stretch>
            <a:fillRect/>
          </a:stretch>
        </p:blipFill>
        <p:spPr>
          <a:xfrm>
            <a:off x="6074100" y="1931450"/>
            <a:ext cx="2758351" cy="1824450"/>
          </a:xfrm>
          <a:prstGeom prst="rect">
            <a:avLst/>
          </a:prstGeom>
          <a:noFill/>
          <a:ln>
            <a:noFill/>
          </a:ln>
        </p:spPr>
      </p:pic>
      <p:sp>
        <p:nvSpPr>
          <p:cNvPr id="214" name="Google Shape;214;p30"/>
          <p:cNvSpPr txBox="1"/>
          <p:nvPr/>
        </p:nvSpPr>
        <p:spPr>
          <a:xfrm>
            <a:off x="6074125" y="3887975"/>
            <a:ext cx="2441700" cy="20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latin typeface="Nunito"/>
                <a:ea typeface="Nunito"/>
                <a:cs typeface="Nunito"/>
                <a:sym typeface="Nunito"/>
              </a:rPr>
              <a:t>Debt to Income Ratio</a:t>
            </a:r>
            <a:endParaRPr b="1">
              <a:solidFill>
                <a:schemeClr val="lt1"/>
              </a:solidFill>
              <a:latin typeface="Nunito"/>
              <a:ea typeface="Nunito"/>
              <a:cs typeface="Nunito"/>
              <a:sym typeface="Nunito"/>
            </a:endParaRPr>
          </a:p>
          <a:p>
            <a:pPr indent="0" lvl="0" marL="0" rtl="0" algn="ctr">
              <a:lnSpc>
                <a:spcPct val="115000"/>
              </a:lnSpc>
              <a:spcBef>
                <a:spcPts val="1000"/>
              </a:spcBef>
              <a:spcAft>
                <a:spcPts val="0"/>
              </a:spcAft>
              <a:buNone/>
            </a:pPr>
            <a:r>
              <a:rPr i="1" lang="en">
                <a:solidFill>
                  <a:schemeClr val="lt1"/>
                </a:solidFill>
                <a:latin typeface="Nunito"/>
                <a:ea typeface="Nunito"/>
                <a:cs typeface="Nunito"/>
                <a:sym typeface="Nunito"/>
              </a:rPr>
              <a:t>The majority of the dataset has a debt to income below 1. </a:t>
            </a:r>
            <a:endParaRPr i="1">
              <a:solidFill>
                <a:schemeClr val="lt1"/>
              </a:solidFill>
              <a:latin typeface="Nunito"/>
              <a:ea typeface="Nunito"/>
              <a:cs typeface="Nunito"/>
              <a:sym typeface="Nunito"/>
            </a:endParaRPr>
          </a:p>
          <a:p>
            <a:pPr indent="0" lvl="0" marL="0" rtl="0" algn="ctr">
              <a:lnSpc>
                <a:spcPct val="115000"/>
              </a:lnSpc>
              <a:spcBef>
                <a:spcPts val="1000"/>
              </a:spcBef>
              <a:spcAft>
                <a:spcPts val="0"/>
              </a:spcAft>
              <a:buNone/>
            </a:pPr>
            <a:r>
              <a:t/>
            </a:r>
            <a:endParaRPr>
              <a:solidFill>
                <a:schemeClr val="lt1"/>
              </a:solidFill>
              <a:latin typeface="Nunito"/>
              <a:ea typeface="Nunito"/>
              <a:cs typeface="Nunito"/>
              <a:sym typeface="Nunito"/>
            </a:endParaRPr>
          </a:p>
          <a:p>
            <a:pPr indent="0" lvl="0" marL="0" rtl="0" algn="ctr">
              <a:lnSpc>
                <a:spcPct val="115000"/>
              </a:lnSpc>
              <a:spcBef>
                <a:spcPts val="1000"/>
              </a:spcBef>
              <a:spcAft>
                <a:spcPts val="1000"/>
              </a:spcAft>
              <a:buNone/>
            </a:pPr>
            <a:r>
              <a:t/>
            </a:r>
            <a:endParaRPr>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1068075" y="243975"/>
            <a:ext cx="7275600" cy="12222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Descriptive Analysis</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rPr i="1" lang="en" sz="2000">
                <a:latin typeface="Nunito"/>
                <a:ea typeface="Nunito"/>
                <a:cs typeface="Nunito"/>
                <a:sym typeface="Nunito"/>
              </a:rPr>
              <a:t>Categorical Variables</a:t>
            </a:r>
            <a:endParaRPr i="1" sz="2000">
              <a:latin typeface="Nunito"/>
              <a:ea typeface="Nunito"/>
              <a:cs typeface="Nunito"/>
              <a:sym typeface="Nunito"/>
            </a:endParaRPr>
          </a:p>
        </p:txBody>
      </p:sp>
      <p:pic>
        <p:nvPicPr>
          <p:cNvPr id="220" name="Google Shape;220;p31"/>
          <p:cNvPicPr preferRelativeResize="0"/>
          <p:nvPr/>
        </p:nvPicPr>
        <p:blipFill>
          <a:blip r:embed="rId3">
            <a:alphaModFix/>
          </a:blip>
          <a:stretch>
            <a:fillRect/>
          </a:stretch>
        </p:blipFill>
        <p:spPr>
          <a:xfrm>
            <a:off x="955550" y="1371775"/>
            <a:ext cx="2181225" cy="1428750"/>
          </a:xfrm>
          <a:prstGeom prst="rect">
            <a:avLst/>
          </a:prstGeom>
          <a:noFill/>
          <a:ln>
            <a:noFill/>
          </a:ln>
        </p:spPr>
      </p:pic>
      <p:pic>
        <p:nvPicPr>
          <p:cNvPr id="221" name="Google Shape;221;p31"/>
          <p:cNvPicPr preferRelativeResize="0"/>
          <p:nvPr/>
        </p:nvPicPr>
        <p:blipFill>
          <a:blip r:embed="rId4">
            <a:alphaModFix/>
          </a:blip>
          <a:stretch>
            <a:fillRect/>
          </a:stretch>
        </p:blipFill>
        <p:spPr>
          <a:xfrm>
            <a:off x="955550" y="3380728"/>
            <a:ext cx="2181224" cy="1479597"/>
          </a:xfrm>
          <a:prstGeom prst="rect">
            <a:avLst/>
          </a:prstGeom>
          <a:noFill/>
          <a:ln>
            <a:noFill/>
          </a:ln>
        </p:spPr>
      </p:pic>
      <p:pic>
        <p:nvPicPr>
          <p:cNvPr id="222" name="Google Shape;222;p31"/>
          <p:cNvPicPr preferRelativeResize="0"/>
          <p:nvPr/>
        </p:nvPicPr>
        <p:blipFill>
          <a:blip r:embed="rId5">
            <a:alphaModFix/>
          </a:blip>
          <a:stretch>
            <a:fillRect/>
          </a:stretch>
        </p:blipFill>
        <p:spPr>
          <a:xfrm>
            <a:off x="4871600" y="3380725"/>
            <a:ext cx="2233629" cy="1479600"/>
          </a:xfrm>
          <a:prstGeom prst="rect">
            <a:avLst/>
          </a:prstGeom>
          <a:noFill/>
          <a:ln>
            <a:noFill/>
          </a:ln>
        </p:spPr>
      </p:pic>
      <p:pic>
        <p:nvPicPr>
          <p:cNvPr id="223" name="Google Shape;223;p31"/>
          <p:cNvPicPr preferRelativeResize="0"/>
          <p:nvPr/>
        </p:nvPicPr>
        <p:blipFill>
          <a:blip r:embed="rId6">
            <a:alphaModFix/>
          </a:blip>
          <a:stretch>
            <a:fillRect/>
          </a:stretch>
        </p:blipFill>
        <p:spPr>
          <a:xfrm>
            <a:off x="4871606" y="1466168"/>
            <a:ext cx="2135075" cy="1394428"/>
          </a:xfrm>
          <a:prstGeom prst="rect">
            <a:avLst/>
          </a:prstGeom>
          <a:noFill/>
          <a:ln>
            <a:noFill/>
          </a:ln>
        </p:spPr>
      </p:pic>
      <p:sp>
        <p:nvSpPr>
          <p:cNvPr id="224" name="Google Shape;224;p31"/>
          <p:cNvSpPr txBox="1"/>
          <p:nvPr/>
        </p:nvSpPr>
        <p:spPr>
          <a:xfrm>
            <a:off x="3195675" y="1147925"/>
            <a:ext cx="1524300" cy="20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Nunito"/>
                <a:ea typeface="Nunito"/>
                <a:cs typeface="Nunito"/>
                <a:sym typeface="Nunito"/>
              </a:rPr>
              <a:t>Country</a:t>
            </a:r>
            <a:endParaRPr b="1">
              <a:solidFill>
                <a:schemeClr val="lt1"/>
              </a:solidFill>
              <a:latin typeface="Nunito"/>
              <a:ea typeface="Nunito"/>
              <a:cs typeface="Nunito"/>
              <a:sym typeface="Nunito"/>
            </a:endParaRPr>
          </a:p>
          <a:p>
            <a:pPr indent="0" lvl="0" marL="0" rtl="0" algn="l">
              <a:lnSpc>
                <a:spcPct val="115000"/>
              </a:lnSpc>
              <a:spcBef>
                <a:spcPts val="1000"/>
              </a:spcBef>
              <a:spcAft>
                <a:spcPts val="1000"/>
              </a:spcAft>
              <a:buNone/>
            </a:pPr>
            <a:r>
              <a:rPr lang="en">
                <a:solidFill>
                  <a:schemeClr val="lt1"/>
                </a:solidFill>
                <a:latin typeface="Nunito"/>
                <a:ea typeface="Nunito"/>
                <a:cs typeface="Nunito"/>
                <a:sym typeface="Nunito"/>
              </a:rPr>
              <a:t>Most borrowers are from Estonia (you must have an Estonian bank account to join Bondora)</a:t>
            </a:r>
            <a:endParaRPr b="1"/>
          </a:p>
        </p:txBody>
      </p:sp>
      <p:sp>
        <p:nvSpPr>
          <p:cNvPr id="225" name="Google Shape;225;p31"/>
          <p:cNvSpPr txBox="1"/>
          <p:nvPr/>
        </p:nvSpPr>
        <p:spPr>
          <a:xfrm>
            <a:off x="7090550" y="1198625"/>
            <a:ext cx="1524300" cy="176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Nunito"/>
                <a:ea typeface="Nunito"/>
                <a:cs typeface="Nunito"/>
                <a:sym typeface="Nunito"/>
              </a:rPr>
              <a:t>New Credit Customer?</a:t>
            </a:r>
            <a:endParaRPr b="1">
              <a:solidFill>
                <a:schemeClr val="lt1"/>
              </a:solidFill>
              <a:latin typeface="Nunito"/>
              <a:ea typeface="Nunito"/>
              <a:cs typeface="Nunito"/>
              <a:sym typeface="Nunito"/>
            </a:endParaRPr>
          </a:p>
          <a:p>
            <a:pPr indent="0" lvl="0" marL="0" rtl="0" algn="l">
              <a:lnSpc>
                <a:spcPct val="115000"/>
              </a:lnSpc>
              <a:spcBef>
                <a:spcPts val="1000"/>
              </a:spcBef>
              <a:spcAft>
                <a:spcPts val="1000"/>
              </a:spcAft>
              <a:buNone/>
            </a:pPr>
            <a:r>
              <a:rPr lang="en">
                <a:solidFill>
                  <a:schemeClr val="lt1"/>
                </a:solidFill>
                <a:latin typeface="Nunito"/>
                <a:ea typeface="Nunito"/>
                <a:cs typeface="Nunito"/>
                <a:sym typeface="Nunito"/>
              </a:rPr>
              <a:t>The majority of borrowers are borrowing for the first time.</a:t>
            </a:r>
            <a:endParaRPr b="1"/>
          </a:p>
        </p:txBody>
      </p:sp>
      <p:sp>
        <p:nvSpPr>
          <p:cNvPr id="226" name="Google Shape;226;p31"/>
          <p:cNvSpPr txBox="1"/>
          <p:nvPr/>
        </p:nvSpPr>
        <p:spPr>
          <a:xfrm>
            <a:off x="3195675" y="3214025"/>
            <a:ext cx="1524300" cy="21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Nunito"/>
                <a:ea typeface="Nunito"/>
                <a:cs typeface="Nunito"/>
                <a:sym typeface="Nunito"/>
              </a:rPr>
              <a:t>Education</a:t>
            </a:r>
            <a:endParaRPr b="1">
              <a:solidFill>
                <a:schemeClr val="lt1"/>
              </a:solidFill>
              <a:latin typeface="Nunito"/>
              <a:ea typeface="Nunito"/>
              <a:cs typeface="Nunito"/>
              <a:sym typeface="Nunito"/>
            </a:endParaRPr>
          </a:p>
          <a:p>
            <a:pPr indent="0" lvl="0" marL="0" rtl="0" algn="l">
              <a:lnSpc>
                <a:spcPct val="115000"/>
              </a:lnSpc>
              <a:spcBef>
                <a:spcPts val="1000"/>
              </a:spcBef>
              <a:spcAft>
                <a:spcPts val="0"/>
              </a:spcAft>
              <a:buNone/>
            </a:pPr>
            <a:r>
              <a:rPr lang="en">
                <a:solidFill>
                  <a:schemeClr val="lt1"/>
                </a:solidFill>
                <a:latin typeface="Nunito"/>
                <a:ea typeface="Nunito"/>
                <a:cs typeface="Nunito"/>
                <a:sym typeface="Nunito"/>
              </a:rPr>
              <a:t>The majority of borrowers have graduated secondary or higher.</a:t>
            </a:r>
            <a:endParaRPr>
              <a:solidFill>
                <a:schemeClr val="lt1"/>
              </a:solidFill>
              <a:latin typeface="Nunito"/>
              <a:ea typeface="Nunito"/>
              <a:cs typeface="Nunito"/>
              <a:sym typeface="Nunito"/>
            </a:endParaRPr>
          </a:p>
          <a:p>
            <a:pPr indent="0" lvl="0" marL="0" rtl="0" algn="l">
              <a:lnSpc>
                <a:spcPct val="115000"/>
              </a:lnSpc>
              <a:spcBef>
                <a:spcPts val="1000"/>
              </a:spcBef>
              <a:spcAft>
                <a:spcPts val="1000"/>
              </a:spcAft>
              <a:buNone/>
            </a:pPr>
            <a:r>
              <a:t/>
            </a:r>
            <a:endParaRPr b="1"/>
          </a:p>
        </p:txBody>
      </p:sp>
      <p:sp>
        <p:nvSpPr>
          <p:cNvPr id="227" name="Google Shape;227;p31"/>
          <p:cNvSpPr txBox="1"/>
          <p:nvPr/>
        </p:nvSpPr>
        <p:spPr>
          <a:xfrm>
            <a:off x="7090550" y="3214025"/>
            <a:ext cx="1524300" cy="14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Nunito"/>
                <a:ea typeface="Nunito"/>
                <a:cs typeface="Nunito"/>
                <a:sym typeface="Nunito"/>
              </a:rPr>
              <a:t>Employment</a:t>
            </a:r>
            <a:endParaRPr b="1">
              <a:solidFill>
                <a:schemeClr val="lt1"/>
              </a:solidFill>
              <a:latin typeface="Nunito"/>
              <a:ea typeface="Nunito"/>
              <a:cs typeface="Nunito"/>
              <a:sym typeface="Nunito"/>
            </a:endParaRPr>
          </a:p>
          <a:p>
            <a:pPr indent="0" lvl="0" marL="0" rtl="0" algn="l">
              <a:lnSpc>
                <a:spcPct val="115000"/>
              </a:lnSpc>
              <a:spcBef>
                <a:spcPts val="1000"/>
              </a:spcBef>
              <a:spcAft>
                <a:spcPts val="0"/>
              </a:spcAft>
              <a:buNone/>
            </a:pPr>
            <a:r>
              <a:rPr lang="en">
                <a:solidFill>
                  <a:schemeClr val="lt1"/>
                </a:solidFill>
                <a:latin typeface="Nunito"/>
                <a:ea typeface="Nunito"/>
                <a:cs typeface="Nunito"/>
                <a:sym typeface="Nunito"/>
              </a:rPr>
              <a:t>A small minority are retired.</a:t>
            </a:r>
            <a:endParaRPr>
              <a:solidFill>
                <a:schemeClr val="lt1"/>
              </a:solidFill>
              <a:latin typeface="Nunito"/>
              <a:ea typeface="Nunito"/>
              <a:cs typeface="Nunito"/>
              <a:sym typeface="Nunito"/>
            </a:endParaRPr>
          </a:p>
          <a:p>
            <a:pPr indent="0" lvl="0" marL="0" rtl="0" algn="l">
              <a:lnSpc>
                <a:spcPct val="115000"/>
              </a:lnSpc>
              <a:spcBef>
                <a:spcPts val="1000"/>
              </a:spcBef>
              <a:spcAft>
                <a:spcPts val="1000"/>
              </a:spcAft>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1068075" y="243975"/>
            <a:ext cx="7275600" cy="12222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Descriptive Analysis</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rPr i="1" lang="en" sz="2000">
                <a:latin typeface="Nunito"/>
                <a:ea typeface="Nunito"/>
                <a:cs typeface="Nunito"/>
                <a:sym typeface="Nunito"/>
              </a:rPr>
              <a:t>Combining </a:t>
            </a:r>
            <a:r>
              <a:rPr i="1" lang="en" sz="2000">
                <a:latin typeface="Nunito"/>
                <a:ea typeface="Nunito"/>
                <a:cs typeface="Nunito"/>
                <a:sym typeface="Nunito"/>
              </a:rPr>
              <a:t>Categorical Variables with Low Separation</a:t>
            </a:r>
            <a:endParaRPr i="1" sz="2000">
              <a:latin typeface="Nunito"/>
              <a:ea typeface="Nunito"/>
              <a:cs typeface="Nunito"/>
              <a:sym typeface="Nunito"/>
            </a:endParaRPr>
          </a:p>
        </p:txBody>
      </p:sp>
      <p:pic>
        <p:nvPicPr>
          <p:cNvPr id="233" name="Google Shape;233;p32"/>
          <p:cNvPicPr preferRelativeResize="0"/>
          <p:nvPr/>
        </p:nvPicPr>
        <p:blipFill>
          <a:blip r:embed="rId3">
            <a:alphaModFix/>
          </a:blip>
          <a:stretch>
            <a:fillRect/>
          </a:stretch>
        </p:blipFill>
        <p:spPr>
          <a:xfrm>
            <a:off x="5281075" y="3158775"/>
            <a:ext cx="2689024" cy="1798100"/>
          </a:xfrm>
          <a:prstGeom prst="rect">
            <a:avLst/>
          </a:prstGeom>
          <a:noFill/>
          <a:ln>
            <a:noFill/>
          </a:ln>
        </p:spPr>
      </p:pic>
      <p:pic>
        <p:nvPicPr>
          <p:cNvPr id="234" name="Google Shape;234;p32"/>
          <p:cNvPicPr preferRelativeResize="0"/>
          <p:nvPr/>
        </p:nvPicPr>
        <p:blipFill>
          <a:blip r:embed="rId4">
            <a:alphaModFix/>
          </a:blip>
          <a:stretch>
            <a:fillRect/>
          </a:stretch>
        </p:blipFill>
        <p:spPr>
          <a:xfrm>
            <a:off x="5281075" y="1320238"/>
            <a:ext cx="2689025" cy="1779986"/>
          </a:xfrm>
          <a:prstGeom prst="rect">
            <a:avLst/>
          </a:prstGeom>
          <a:noFill/>
          <a:ln>
            <a:noFill/>
          </a:ln>
        </p:spPr>
      </p:pic>
      <p:sp>
        <p:nvSpPr>
          <p:cNvPr id="235" name="Google Shape;235;p32"/>
          <p:cNvSpPr txBox="1"/>
          <p:nvPr/>
        </p:nvSpPr>
        <p:spPr>
          <a:xfrm>
            <a:off x="1115375" y="1320250"/>
            <a:ext cx="3684900" cy="3143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 </a:t>
            </a:r>
            <a:r>
              <a:rPr b="1" lang="en">
                <a:solidFill>
                  <a:schemeClr val="lt1"/>
                </a:solidFill>
                <a:latin typeface="Nunito"/>
                <a:ea typeface="Nunito"/>
                <a:cs typeface="Nunito"/>
                <a:sym typeface="Nunito"/>
              </a:rPr>
              <a:t>employment</a:t>
            </a:r>
            <a:r>
              <a:rPr lang="en">
                <a:solidFill>
                  <a:schemeClr val="lt1"/>
                </a:solidFill>
                <a:latin typeface="Nunito"/>
                <a:ea typeface="Nunito"/>
                <a:cs typeface="Nunito"/>
                <a:sym typeface="Nunito"/>
              </a:rPr>
              <a:t> and </a:t>
            </a:r>
            <a:r>
              <a:rPr b="1" lang="en">
                <a:solidFill>
                  <a:schemeClr val="lt1"/>
                </a:solidFill>
                <a:latin typeface="Nunito"/>
                <a:ea typeface="Nunito"/>
                <a:cs typeface="Nunito"/>
                <a:sym typeface="Nunito"/>
              </a:rPr>
              <a:t>education</a:t>
            </a:r>
            <a:r>
              <a:rPr lang="en">
                <a:solidFill>
                  <a:schemeClr val="lt1"/>
                </a:solidFill>
                <a:latin typeface="Nunito"/>
                <a:ea typeface="Nunito"/>
                <a:cs typeface="Nunito"/>
                <a:sym typeface="Nunito"/>
              </a:rPr>
              <a:t> variables had many dimensions when converted to dummies.</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Thus, we combined categories with </a:t>
            </a:r>
            <a:r>
              <a:rPr b="1" lang="en">
                <a:solidFill>
                  <a:schemeClr val="lt1"/>
                </a:solidFill>
                <a:latin typeface="Nunito"/>
                <a:ea typeface="Nunito"/>
                <a:cs typeface="Nunito"/>
                <a:sym typeface="Nunito"/>
              </a:rPr>
              <a:t>low separation</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0" marL="457200" rtl="0" algn="l">
              <a:lnSpc>
                <a:spcPct val="115000"/>
              </a:lnSpc>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Hence</a:t>
            </a:r>
            <a:br>
              <a:rPr lang="en">
                <a:solidFill>
                  <a:schemeClr val="lt1"/>
                </a:solidFill>
                <a:latin typeface="Nunito"/>
                <a:ea typeface="Nunito"/>
                <a:cs typeface="Nunito"/>
                <a:sym typeface="Nunito"/>
              </a:rPr>
            </a:br>
            <a:r>
              <a:rPr b="1" lang="en">
                <a:solidFill>
                  <a:schemeClr val="lt1"/>
                </a:solidFill>
                <a:latin typeface="Nunito"/>
                <a:ea typeface="Nunito"/>
                <a:cs typeface="Nunito"/>
                <a:sym typeface="Nunito"/>
              </a:rPr>
              <a:t>EducationSecondaryOrHigher</a:t>
            </a:r>
            <a:r>
              <a:rPr lang="en">
                <a:solidFill>
                  <a:schemeClr val="lt1"/>
                </a:solidFill>
                <a:latin typeface="Nunito"/>
                <a:ea typeface="Nunito"/>
                <a:cs typeface="Nunito"/>
                <a:sym typeface="Nunito"/>
              </a:rPr>
              <a:t> and</a:t>
            </a:r>
            <a:br>
              <a:rPr lang="en">
                <a:solidFill>
                  <a:schemeClr val="lt1"/>
                </a:solidFill>
                <a:latin typeface="Nunito"/>
                <a:ea typeface="Nunito"/>
                <a:cs typeface="Nunito"/>
                <a:sym typeface="Nunito"/>
              </a:rPr>
            </a:br>
            <a:r>
              <a:rPr b="1" lang="en">
                <a:solidFill>
                  <a:schemeClr val="lt1"/>
                </a:solidFill>
                <a:latin typeface="Nunito"/>
                <a:ea typeface="Nunito"/>
                <a:cs typeface="Nunito"/>
                <a:sym typeface="Nunito"/>
              </a:rPr>
              <a:t>EmployedOrRetiree</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0" lvl="0" marL="0" rtl="0" algn="l">
              <a:lnSpc>
                <a:spcPct val="115000"/>
              </a:lnSpc>
              <a:spcBef>
                <a:spcPts val="1000"/>
              </a:spcBef>
              <a:spcAft>
                <a:spcPts val="0"/>
              </a:spcAft>
              <a:buNone/>
            </a:pPr>
            <a:r>
              <a:t/>
            </a:r>
            <a:endParaRPr>
              <a:solidFill>
                <a:schemeClr val="lt1"/>
              </a:solidFill>
              <a:latin typeface="Nunito"/>
              <a:ea typeface="Nunito"/>
              <a:cs typeface="Nunito"/>
              <a:sym typeface="Nunito"/>
            </a:endParaRPr>
          </a:p>
          <a:p>
            <a:pPr indent="0" lvl="0" marL="0" rtl="0" algn="l">
              <a:lnSpc>
                <a:spcPct val="115000"/>
              </a:lnSpc>
              <a:spcBef>
                <a:spcPts val="1000"/>
              </a:spcBef>
              <a:spcAft>
                <a:spcPts val="1000"/>
              </a:spcAft>
              <a:buNone/>
            </a:pPr>
            <a:r>
              <a:t/>
            </a:r>
            <a:endParaRPr>
              <a:solidFill>
                <a:schemeClr val="lt1"/>
              </a:solidFill>
              <a:latin typeface="Nunito"/>
              <a:ea typeface="Nunito"/>
              <a:cs typeface="Nunito"/>
              <a:sym typeface="Nunito"/>
            </a:endParaRPr>
          </a:p>
        </p:txBody>
      </p:sp>
      <p:sp>
        <p:nvSpPr>
          <p:cNvPr id="236" name="Google Shape;236;p32"/>
          <p:cNvSpPr/>
          <p:nvPr/>
        </p:nvSpPr>
        <p:spPr>
          <a:xfrm>
            <a:off x="6042301" y="2688300"/>
            <a:ext cx="187500" cy="2364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7" name="Google Shape;237;p32"/>
          <p:cNvSpPr/>
          <p:nvPr/>
        </p:nvSpPr>
        <p:spPr>
          <a:xfrm>
            <a:off x="6129476" y="4848425"/>
            <a:ext cx="187500" cy="2364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8" name="Google Shape;238;p32"/>
          <p:cNvSpPr/>
          <p:nvPr/>
        </p:nvSpPr>
        <p:spPr>
          <a:xfrm>
            <a:off x="6819876" y="4848425"/>
            <a:ext cx="187500" cy="2364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1813400" y="577175"/>
            <a:ext cx="6530400" cy="12222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0"/>
              </a:spcBef>
              <a:spcAft>
                <a:spcPts val="0"/>
              </a:spcAft>
              <a:buClr>
                <a:schemeClr val="dk1"/>
              </a:buClr>
              <a:buSzPts val="1100"/>
              <a:buFont typeface="Arial"/>
              <a:buNone/>
            </a:pPr>
            <a:r>
              <a:rPr b="1" lang="en" sz="2650">
                <a:latin typeface="Nunito"/>
                <a:ea typeface="Nunito"/>
                <a:cs typeface="Nunito"/>
                <a:sym typeface="Nunito"/>
              </a:rPr>
              <a:t>Descriptive Analysis</a:t>
            </a:r>
            <a:endParaRPr b="1" sz="2650">
              <a:latin typeface="Nunito"/>
              <a:ea typeface="Nunito"/>
              <a:cs typeface="Nunito"/>
              <a:sym typeface="Nunito"/>
            </a:endParaRPr>
          </a:p>
          <a:p>
            <a:pPr indent="0" lvl="0" marL="0" marR="0" rtl="0" algn="r">
              <a:lnSpc>
                <a:spcPct val="100000"/>
              </a:lnSpc>
              <a:spcBef>
                <a:spcPts val="0"/>
              </a:spcBef>
              <a:spcAft>
                <a:spcPts val="0"/>
              </a:spcAft>
              <a:buClr>
                <a:schemeClr val="lt1"/>
              </a:buClr>
              <a:buSzPts val="4500"/>
              <a:buFont typeface="Arial"/>
              <a:buNone/>
            </a:pPr>
            <a:r>
              <a:rPr i="1" lang="en" sz="2000">
                <a:latin typeface="Nunito"/>
                <a:ea typeface="Nunito"/>
                <a:cs typeface="Nunito"/>
                <a:sym typeface="Nunito"/>
              </a:rPr>
              <a:t>Distribution of Defaults</a:t>
            </a:r>
            <a:endParaRPr i="1" sz="2000">
              <a:latin typeface="Nunito"/>
              <a:ea typeface="Nunito"/>
              <a:cs typeface="Nunito"/>
              <a:sym typeface="Nunito"/>
            </a:endParaRPr>
          </a:p>
        </p:txBody>
      </p:sp>
      <p:pic>
        <p:nvPicPr>
          <p:cNvPr id="244" name="Google Shape;244;p33"/>
          <p:cNvPicPr preferRelativeResize="0"/>
          <p:nvPr/>
        </p:nvPicPr>
        <p:blipFill>
          <a:blip r:embed="rId3">
            <a:alphaModFix/>
          </a:blip>
          <a:stretch>
            <a:fillRect/>
          </a:stretch>
        </p:blipFill>
        <p:spPr>
          <a:xfrm>
            <a:off x="1037300" y="1430675"/>
            <a:ext cx="1960550" cy="1608476"/>
          </a:xfrm>
          <a:prstGeom prst="rect">
            <a:avLst/>
          </a:prstGeom>
          <a:noFill/>
          <a:ln>
            <a:noFill/>
          </a:ln>
          <a:effectLst>
            <a:outerShdw blurRad="57150" rotWithShape="0" algn="bl" dir="5400000" dist="19050">
              <a:srgbClr val="000000">
                <a:alpha val="50000"/>
              </a:srgbClr>
            </a:outerShdw>
          </a:effectLst>
        </p:spPr>
      </p:pic>
      <p:sp>
        <p:nvSpPr>
          <p:cNvPr id="245" name="Google Shape;245;p33"/>
          <p:cNvSpPr txBox="1"/>
          <p:nvPr/>
        </p:nvSpPr>
        <p:spPr>
          <a:xfrm>
            <a:off x="3129225" y="1444125"/>
            <a:ext cx="45348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Char char="●"/>
            </a:pPr>
            <a:r>
              <a:rPr b="1" lang="en">
                <a:solidFill>
                  <a:schemeClr val="lt1"/>
                </a:solidFill>
                <a:latin typeface="Nunito"/>
                <a:ea typeface="Nunito"/>
                <a:cs typeface="Nunito"/>
                <a:sym typeface="Nunito"/>
              </a:rPr>
              <a:t>High default rate - 60% of all completed loan cases defaulted!</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Note that this does not mean the loan is written off, Bondora simply initiates legal action.</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Still a chance to recover investment.</a:t>
            </a:r>
            <a:endParaRPr>
              <a:solidFill>
                <a:schemeClr val="lt1"/>
              </a:solidFill>
              <a:latin typeface="Nunito"/>
              <a:ea typeface="Nunito"/>
              <a:cs typeface="Nunito"/>
              <a:sym typeface="Nunito"/>
            </a:endParaRPr>
          </a:p>
        </p:txBody>
      </p:sp>
      <p:sp>
        <p:nvSpPr>
          <p:cNvPr id="246" name="Google Shape;246;p33"/>
          <p:cNvSpPr txBox="1"/>
          <p:nvPr/>
        </p:nvSpPr>
        <p:spPr>
          <a:xfrm>
            <a:off x="822850" y="3356150"/>
            <a:ext cx="41346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Nonetheless, </a:t>
            </a:r>
            <a:r>
              <a:rPr b="1" lang="en">
                <a:solidFill>
                  <a:schemeClr val="lt1"/>
                </a:solidFill>
                <a:latin typeface="Nunito"/>
                <a:ea typeface="Nunito"/>
                <a:cs typeface="Nunito"/>
                <a:sym typeface="Nunito"/>
              </a:rPr>
              <a:t>recovery rate</a:t>
            </a:r>
            <a:br>
              <a:rPr lang="en">
                <a:solidFill>
                  <a:schemeClr val="lt1"/>
                </a:solidFill>
                <a:latin typeface="Nunito"/>
                <a:ea typeface="Nunito"/>
                <a:cs typeface="Nunito"/>
                <a:sym typeface="Nunito"/>
              </a:rPr>
            </a:br>
            <a:r>
              <a:rPr lang="en">
                <a:solidFill>
                  <a:schemeClr val="lt1"/>
                </a:solidFill>
                <a:latin typeface="Nunito"/>
                <a:ea typeface="Nunito"/>
                <a:cs typeface="Nunito"/>
                <a:sym typeface="Nunito"/>
              </a:rPr>
              <a:t>(% of principal the lender is likely to receive after default) has been in a declining trend since 2013.</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Recovery rate does not account for interest.</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i="1" lang="en">
                <a:solidFill>
                  <a:schemeClr val="lt1"/>
                </a:solidFill>
                <a:latin typeface="Nunito"/>
                <a:ea typeface="Nunito"/>
                <a:cs typeface="Nunito"/>
                <a:sym typeface="Nunito"/>
              </a:rPr>
              <a:t>Overall a concern for potential investors.</a:t>
            </a:r>
            <a:endParaRPr>
              <a:solidFill>
                <a:schemeClr val="lt1"/>
              </a:solidFill>
              <a:latin typeface="Nunito"/>
              <a:ea typeface="Nunito"/>
              <a:cs typeface="Nunito"/>
              <a:sym typeface="Nunito"/>
            </a:endParaRPr>
          </a:p>
        </p:txBody>
      </p:sp>
      <p:pic>
        <p:nvPicPr>
          <p:cNvPr id="247" name="Google Shape;247;p33"/>
          <p:cNvPicPr preferRelativeResize="0"/>
          <p:nvPr/>
        </p:nvPicPr>
        <p:blipFill>
          <a:blip r:embed="rId4">
            <a:alphaModFix/>
          </a:blip>
          <a:stretch>
            <a:fillRect/>
          </a:stretch>
        </p:blipFill>
        <p:spPr>
          <a:xfrm>
            <a:off x="5069525" y="3390251"/>
            <a:ext cx="3617824" cy="1571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